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29"/>
  </p:notesMasterIdLst>
  <p:sldIdLst>
    <p:sldId id="258" r:id="rId2"/>
    <p:sldId id="348" r:id="rId3"/>
    <p:sldId id="351" r:id="rId4"/>
    <p:sldId id="353" r:id="rId5"/>
    <p:sldId id="354" r:id="rId6"/>
    <p:sldId id="359" r:id="rId7"/>
    <p:sldId id="355" r:id="rId8"/>
    <p:sldId id="357" r:id="rId9"/>
    <p:sldId id="358" r:id="rId10"/>
    <p:sldId id="356" r:id="rId11"/>
    <p:sldId id="366" r:id="rId12"/>
    <p:sldId id="367" r:id="rId13"/>
    <p:sldId id="363" r:id="rId14"/>
    <p:sldId id="369" r:id="rId15"/>
    <p:sldId id="370" r:id="rId16"/>
    <p:sldId id="361" r:id="rId17"/>
    <p:sldId id="350" r:id="rId18"/>
    <p:sldId id="349" r:id="rId19"/>
    <p:sldId id="365" r:id="rId20"/>
    <p:sldId id="368" r:id="rId21"/>
    <p:sldId id="364" r:id="rId22"/>
    <p:sldId id="347" r:id="rId23"/>
    <p:sldId id="371" r:id="rId24"/>
    <p:sldId id="372" r:id="rId25"/>
    <p:sldId id="373" r:id="rId26"/>
    <p:sldId id="374" r:id="rId27"/>
    <p:sldId id="344" r:id="rId28"/>
  </p:sldIdLst>
  <p:sldSz cx="9144000" cy="5143500" type="screen16x9"/>
  <p:notesSz cx="6858000" cy="9144000"/>
  <p:embeddedFontLst>
    <p:embeddedFont>
      <p:font typeface="Arima" pitchFamily="2" charset="0"/>
      <p:regular r:id="rId30"/>
      <p:bold r:id="rId31"/>
    </p:embeddedFont>
    <p:embeddedFont>
      <p:font typeface="Bebas Neue" panose="020B0606020202050201" pitchFamily="34" charset="0"/>
      <p:regular r:id="rId32"/>
    </p:embeddedFont>
    <p:embeddedFont>
      <p:font typeface="Nunito" pitchFamily="2" charset="0"/>
      <p:regular r:id="rId33"/>
      <p:bold r:id="rId34"/>
      <p:italic r:id="rId35"/>
      <p:boldItalic r:id="rId36"/>
    </p:embeddedFont>
    <p:embeddedFont>
      <p:font typeface="Roboto Condensed Light" panose="02000000000000000000" pitchFamily="2" charset="0"/>
      <p:regular r:id="rId37"/>
      <p:bold r:id="rId38"/>
      <p:italic r:id="rId39"/>
      <p:boldItalic r:id="rId40"/>
    </p:embeddedFont>
    <p:embeddedFont>
      <p:font typeface="Roboto Slab" pitchFamily="2"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A9F"/>
    <a:srgbClr val="FBB929"/>
    <a:srgbClr val="22B14C"/>
    <a:srgbClr val="E9EBE4"/>
    <a:srgbClr val="FFE8D4"/>
    <a:srgbClr val="F6EFE8"/>
    <a:srgbClr val="F2F2F2"/>
    <a:srgbClr val="D5E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2B4CBA-C154-4125-9AA1-005D366D2F8A}">
  <a:tblStyle styleId="{C22B4CBA-C154-4125-9AA1-005D366D2F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64228" autoAdjust="0"/>
  </p:normalViewPr>
  <p:slideViewPr>
    <p:cSldViewPr snapToGrid="0">
      <p:cViewPr varScale="1">
        <p:scale>
          <a:sx n="89" d="100"/>
          <a:sy n="89" d="100"/>
        </p:scale>
        <p:origin x="2268" y="4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oleObject" Target="file:///C:\ZAIDA\01_ARACNE\ITALIA\PARA%20GRAFICO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ZAIDA\01_ARACNE\ITALIA\PARA%20GRAFIC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ZAIDA\01_ARACNE\ITALIA\PARA%20GRAFIC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ZAIDA\01_ARACNE\ITALIA\PARA%20GRAFICO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latin typeface="Arima" pitchFamily="2" charset="0"/>
                <a:cs typeface="Arima" pitchFamily="2" charset="0"/>
              </a:rPr>
              <a:t>Points by countries</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2390579140323838"/>
          <c:y val="0.14653779988440413"/>
          <c:w val="0.51123170855307531"/>
          <c:h val="0.73340014254950225"/>
        </c:manualLayout>
      </c:layout>
      <c:doughnutChart>
        <c:varyColors val="1"/>
        <c:ser>
          <c:idx val="0"/>
          <c:order val="0"/>
          <c:tx>
            <c:v>Countries</c:v>
          </c:tx>
          <c:dPt>
            <c:idx val="0"/>
            <c:bubble3D val="0"/>
            <c:spPr>
              <a:solidFill>
                <a:srgbClr val="A4AD8F"/>
              </a:solidFill>
              <a:ln>
                <a:noFill/>
              </a:ln>
              <a:effectLst/>
            </c:spPr>
            <c:extLst>
              <c:ext xmlns:c16="http://schemas.microsoft.com/office/drawing/2014/chart" uri="{C3380CC4-5D6E-409C-BE32-E72D297353CC}">
                <c16:uniqueId val="{00000001-FF5E-4087-A907-13B79B4880C0}"/>
              </c:ext>
            </c:extLst>
          </c:dPt>
          <c:dPt>
            <c:idx val="1"/>
            <c:bubble3D val="0"/>
            <c:spPr>
              <a:solidFill>
                <a:srgbClr val="FBB929"/>
              </a:solidFill>
              <a:ln>
                <a:noFill/>
              </a:ln>
              <a:effectLst/>
            </c:spPr>
            <c:extLst>
              <c:ext xmlns:c16="http://schemas.microsoft.com/office/drawing/2014/chart" uri="{C3380CC4-5D6E-409C-BE32-E72D297353CC}">
                <c16:uniqueId val="{00000003-FF5E-4087-A907-13B79B4880C0}"/>
              </c:ext>
            </c:extLst>
          </c:dPt>
          <c:dPt>
            <c:idx val="2"/>
            <c:bubble3D val="0"/>
            <c:spPr>
              <a:solidFill>
                <a:srgbClr val="FFE8D4"/>
              </a:solidFill>
              <a:ln>
                <a:noFill/>
              </a:ln>
              <a:effectLst/>
            </c:spPr>
            <c:extLst>
              <c:ext xmlns:c16="http://schemas.microsoft.com/office/drawing/2014/chart" uri="{C3380CC4-5D6E-409C-BE32-E72D297353CC}">
                <c16:uniqueId val="{00000005-FF5E-4087-A907-13B79B4880C0}"/>
              </c:ext>
            </c:extLst>
          </c:dPt>
          <c:dPt>
            <c:idx val="3"/>
            <c:bubble3D val="0"/>
            <c:spPr>
              <a:solidFill>
                <a:srgbClr val="84BC20"/>
              </a:solidFill>
              <a:ln>
                <a:noFill/>
              </a:ln>
              <a:effectLst/>
            </c:spPr>
            <c:extLst>
              <c:ext xmlns:c16="http://schemas.microsoft.com/office/drawing/2014/chart" uri="{C3380CC4-5D6E-409C-BE32-E72D297353CC}">
                <c16:uniqueId val="{00000007-FF5E-4087-A907-13B79B4880C0}"/>
              </c:ext>
            </c:extLst>
          </c:dPt>
          <c:dPt>
            <c:idx val="4"/>
            <c:bubble3D val="0"/>
            <c:spPr>
              <a:solidFill>
                <a:srgbClr val="D69504"/>
              </a:solidFill>
              <a:ln>
                <a:noFill/>
              </a:ln>
              <a:effectLst/>
            </c:spPr>
            <c:extLst>
              <c:ext xmlns:c16="http://schemas.microsoft.com/office/drawing/2014/chart" uri="{C3380CC4-5D6E-409C-BE32-E72D297353CC}">
                <c16:uniqueId val="{00000009-FF5E-4087-A907-13B79B4880C0}"/>
              </c:ext>
            </c:extLst>
          </c:dPt>
          <c:dPt>
            <c:idx val="5"/>
            <c:bubble3D val="0"/>
            <c:spPr>
              <a:solidFill>
                <a:srgbClr val="648F1D"/>
              </a:solidFill>
              <a:ln>
                <a:noFill/>
              </a:ln>
              <a:effectLst/>
            </c:spPr>
            <c:extLst>
              <c:ext xmlns:c16="http://schemas.microsoft.com/office/drawing/2014/chart" uri="{C3380CC4-5D6E-409C-BE32-E72D297353CC}">
                <c16:uniqueId val="{0000000B-FF5E-4087-A907-13B79B4880C0}"/>
              </c:ext>
            </c:extLst>
          </c:dPt>
          <c:dPt>
            <c:idx val="6"/>
            <c:bubble3D val="0"/>
            <c:spPr>
              <a:solidFill>
                <a:srgbClr val="9E9E9E"/>
              </a:solidFill>
              <a:ln>
                <a:noFill/>
              </a:ln>
              <a:effectLst/>
            </c:spPr>
            <c:extLst>
              <c:ext xmlns:c16="http://schemas.microsoft.com/office/drawing/2014/chart" uri="{C3380CC4-5D6E-409C-BE32-E72D297353CC}">
                <c16:uniqueId val="{0000000D-FF5E-4087-A907-13B79B4880C0}"/>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Arima" pitchFamily="2" charset="0"/>
                    <a:ea typeface="+mn-ea"/>
                    <a:cs typeface="Arima" pitchFamily="2" charset="0"/>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Hoja1!$C$3:$C$9</c:f>
              <c:strCache>
                <c:ptCount val="7"/>
                <c:pt idx="0">
                  <c:v>Bulgaria</c:v>
                </c:pt>
                <c:pt idx="1">
                  <c:v>France</c:v>
                </c:pt>
                <c:pt idx="2">
                  <c:v>Georgia</c:v>
                </c:pt>
                <c:pt idx="3">
                  <c:v>Greece</c:v>
                </c:pt>
                <c:pt idx="4">
                  <c:v>Italy</c:v>
                </c:pt>
                <c:pt idx="5">
                  <c:v>Slovenia</c:v>
                </c:pt>
                <c:pt idx="6">
                  <c:v>Spain</c:v>
                </c:pt>
              </c:strCache>
            </c:strRef>
          </c:cat>
          <c:val>
            <c:numRef>
              <c:f>Hoja1!$D$3:$D$9</c:f>
              <c:numCache>
                <c:formatCode>General</c:formatCode>
                <c:ptCount val="7"/>
                <c:pt idx="0">
                  <c:v>18</c:v>
                </c:pt>
                <c:pt idx="1">
                  <c:v>27</c:v>
                </c:pt>
                <c:pt idx="2">
                  <c:v>6</c:v>
                </c:pt>
                <c:pt idx="3">
                  <c:v>26</c:v>
                </c:pt>
                <c:pt idx="4">
                  <c:v>81</c:v>
                </c:pt>
                <c:pt idx="5">
                  <c:v>33</c:v>
                </c:pt>
                <c:pt idx="6">
                  <c:v>43</c:v>
                </c:pt>
              </c:numCache>
            </c:numRef>
          </c:val>
          <c:extLst>
            <c:ext xmlns:c16="http://schemas.microsoft.com/office/drawing/2014/chart" uri="{C3380CC4-5D6E-409C-BE32-E72D297353CC}">
              <c16:uniqueId val="{0000000E-FF5E-4087-A907-13B79B4880C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5946430131652987"/>
          <c:y val="0.30422686949821692"/>
          <c:w val="0.21923077191915591"/>
          <c:h val="0.5148062566155764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ma" pitchFamily="2" charset="0"/>
              <a:ea typeface="+mn-ea"/>
              <a:cs typeface="Arima" pitchFamily="2" charset="0"/>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latin typeface="Arima" pitchFamily="2" charset="0"/>
                <a:cs typeface="Arima" pitchFamily="2" charset="0"/>
              </a:rPr>
              <a:t>Points by 7</a:t>
            </a:r>
            <a:r>
              <a:rPr lang="es-ES" baseline="0">
                <a:latin typeface="Arima" pitchFamily="2" charset="0"/>
                <a:cs typeface="Arima" pitchFamily="2" charset="0"/>
              </a:rPr>
              <a:t> Tipologies</a:t>
            </a:r>
            <a:endParaRPr lang="es-ES">
              <a:latin typeface="Arima" pitchFamily="2" charset="0"/>
              <a:cs typeface="Arima"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rgbClr val="D69504"/>
              </a:solidFill>
              <a:ln>
                <a:noFill/>
              </a:ln>
              <a:effectLst/>
              <a:sp3d/>
            </c:spPr>
            <c:extLst>
              <c:ext xmlns:c16="http://schemas.microsoft.com/office/drawing/2014/chart" uri="{C3380CC4-5D6E-409C-BE32-E72D297353CC}">
                <c16:uniqueId val="{00000001-CA2B-4C3A-A43E-17DFEB571176}"/>
              </c:ext>
            </c:extLst>
          </c:dPt>
          <c:dPt>
            <c:idx val="1"/>
            <c:invertIfNegative val="0"/>
            <c:bubble3D val="0"/>
            <c:spPr>
              <a:solidFill>
                <a:srgbClr val="648F1D"/>
              </a:solidFill>
              <a:ln>
                <a:noFill/>
              </a:ln>
              <a:effectLst/>
              <a:sp3d/>
            </c:spPr>
            <c:extLst>
              <c:ext xmlns:c16="http://schemas.microsoft.com/office/drawing/2014/chart" uri="{C3380CC4-5D6E-409C-BE32-E72D297353CC}">
                <c16:uniqueId val="{00000003-CA2B-4C3A-A43E-17DFEB571176}"/>
              </c:ext>
            </c:extLst>
          </c:dPt>
          <c:dPt>
            <c:idx val="2"/>
            <c:invertIfNegative val="0"/>
            <c:bubble3D val="0"/>
            <c:spPr>
              <a:solidFill>
                <a:srgbClr val="FFE8D4"/>
              </a:solidFill>
              <a:ln>
                <a:noFill/>
              </a:ln>
              <a:effectLst/>
              <a:sp3d/>
            </c:spPr>
            <c:extLst>
              <c:ext xmlns:c16="http://schemas.microsoft.com/office/drawing/2014/chart" uri="{C3380CC4-5D6E-409C-BE32-E72D297353CC}">
                <c16:uniqueId val="{00000005-CA2B-4C3A-A43E-17DFEB571176}"/>
              </c:ext>
            </c:extLst>
          </c:dPt>
          <c:dPt>
            <c:idx val="3"/>
            <c:invertIfNegative val="0"/>
            <c:bubble3D val="0"/>
            <c:spPr>
              <a:solidFill>
                <a:srgbClr val="A4AD8F"/>
              </a:solidFill>
              <a:ln>
                <a:noFill/>
              </a:ln>
              <a:effectLst/>
              <a:sp3d/>
            </c:spPr>
            <c:extLst>
              <c:ext xmlns:c16="http://schemas.microsoft.com/office/drawing/2014/chart" uri="{C3380CC4-5D6E-409C-BE32-E72D297353CC}">
                <c16:uniqueId val="{00000007-CA2B-4C3A-A43E-17DFEB571176}"/>
              </c:ext>
            </c:extLst>
          </c:dPt>
          <c:dPt>
            <c:idx val="4"/>
            <c:invertIfNegative val="0"/>
            <c:bubble3D val="0"/>
            <c:spPr>
              <a:solidFill>
                <a:srgbClr val="84BC20"/>
              </a:solidFill>
              <a:ln>
                <a:noFill/>
              </a:ln>
              <a:effectLst/>
              <a:sp3d/>
            </c:spPr>
            <c:extLst>
              <c:ext xmlns:c16="http://schemas.microsoft.com/office/drawing/2014/chart" uri="{C3380CC4-5D6E-409C-BE32-E72D297353CC}">
                <c16:uniqueId val="{00000009-CA2B-4C3A-A43E-17DFEB571176}"/>
              </c:ext>
            </c:extLst>
          </c:dPt>
          <c:dPt>
            <c:idx val="5"/>
            <c:invertIfNegative val="0"/>
            <c:bubble3D val="0"/>
            <c:spPr>
              <a:solidFill>
                <a:srgbClr val="D69504"/>
              </a:solidFill>
              <a:ln>
                <a:noFill/>
              </a:ln>
              <a:effectLst/>
              <a:sp3d/>
            </c:spPr>
            <c:extLst>
              <c:ext xmlns:c16="http://schemas.microsoft.com/office/drawing/2014/chart" uri="{C3380CC4-5D6E-409C-BE32-E72D297353CC}">
                <c16:uniqueId val="{0000000B-CA2B-4C3A-A43E-17DFEB571176}"/>
              </c:ext>
            </c:extLst>
          </c:dPt>
          <c:dPt>
            <c:idx val="6"/>
            <c:invertIfNegative val="0"/>
            <c:bubble3D val="0"/>
            <c:spPr>
              <a:solidFill>
                <a:srgbClr val="9E9E9E"/>
              </a:solidFill>
              <a:ln>
                <a:noFill/>
              </a:ln>
              <a:effectLst/>
              <a:sp3d/>
            </c:spPr>
            <c:extLst>
              <c:ext xmlns:c16="http://schemas.microsoft.com/office/drawing/2014/chart" uri="{C3380CC4-5D6E-409C-BE32-E72D297353CC}">
                <c16:uniqueId val="{0000000D-CA2B-4C3A-A43E-17DFEB57117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Hoja1!$G$3:$G$9</c:f>
              <c:strCache>
                <c:ptCount val="7"/>
                <c:pt idx="0">
                  <c:v>Agricultural landscape</c:v>
                </c:pt>
                <c:pt idx="1">
                  <c:v>Company</c:v>
                </c:pt>
                <c:pt idx="2">
                  <c:v>Farmer</c:v>
                </c:pt>
                <c:pt idx="3">
                  <c:v>Historic Building</c:v>
                </c:pt>
                <c:pt idx="4">
                  <c:v>Institution</c:v>
                </c:pt>
                <c:pt idx="5">
                  <c:v>Museum</c:v>
                </c:pt>
                <c:pt idx="6">
                  <c:v>Other</c:v>
                </c:pt>
              </c:strCache>
            </c:strRef>
          </c:cat>
          <c:val>
            <c:numRef>
              <c:f>Hoja1!$H$3:$H$9</c:f>
              <c:numCache>
                <c:formatCode>General</c:formatCode>
                <c:ptCount val="7"/>
                <c:pt idx="0">
                  <c:v>6</c:v>
                </c:pt>
                <c:pt idx="1">
                  <c:v>33</c:v>
                </c:pt>
                <c:pt idx="2">
                  <c:v>12</c:v>
                </c:pt>
                <c:pt idx="3">
                  <c:v>17</c:v>
                </c:pt>
                <c:pt idx="4">
                  <c:v>30</c:v>
                </c:pt>
                <c:pt idx="5">
                  <c:v>107</c:v>
                </c:pt>
                <c:pt idx="6">
                  <c:v>29</c:v>
                </c:pt>
              </c:numCache>
            </c:numRef>
          </c:val>
          <c:extLst>
            <c:ext xmlns:c16="http://schemas.microsoft.com/office/drawing/2014/chart" uri="{C3380CC4-5D6E-409C-BE32-E72D297353CC}">
              <c16:uniqueId val="{0000000E-CA2B-4C3A-A43E-17DFEB571176}"/>
            </c:ext>
          </c:extLst>
        </c:ser>
        <c:dLbls>
          <c:showLegendKey val="0"/>
          <c:showVal val="0"/>
          <c:showCatName val="0"/>
          <c:showSerName val="0"/>
          <c:showPercent val="0"/>
          <c:showBubbleSize val="0"/>
        </c:dLbls>
        <c:gapWidth val="150"/>
        <c:shape val="box"/>
        <c:axId val="494053352"/>
        <c:axId val="494061192"/>
        <c:axId val="0"/>
      </c:bar3DChart>
      <c:catAx>
        <c:axId val="494053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94061192"/>
        <c:crosses val="autoZero"/>
        <c:auto val="1"/>
        <c:lblAlgn val="ctr"/>
        <c:lblOffset val="100"/>
        <c:noMultiLvlLbl val="0"/>
      </c:catAx>
      <c:valAx>
        <c:axId val="494061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94053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latin typeface="Arima" pitchFamily="2" charset="0"/>
                <a:cs typeface="Arima" pitchFamily="2" charset="0"/>
              </a:rPr>
              <a:t>Typology</a:t>
            </a:r>
            <a:r>
              <a:rPr lang="en-US" sz="2000" baseline="0">
                <a:latin typeface="Arima" pitchFamily="2" charset="0"/>
                <a:cs typeface="Arima" pitchFamily="2" charset="0"/>
              </a:rPr>
              <a:t> by countries</a:t>
            </a:r>
          </a:p>
          <a:p>
            <a:pPr>
              <a:defRPr/>
            </a:pPr>
            <a:endParaRPr lang="en-US"/>
          </a:p>
        </c:rich>
      </c:tx>
      <c:layout>
        <c:manualLayout>
          <c:xMode val="edge"/>
          <c:yMode val="edge"/>
          <c:x val="0.69686906815606831"/>
          <c:y val="1.53809168843106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43186385866626E-2"/>
          <c:y val="2.9012254473031015E-2"/>
          <c:w val="0.96533747815145665"/>
          <c:h val="0.85932728471712128"/>
        </c:manualLayout>
      </c:layout>
      <c:bar3DChart>
        <c:barDir val="col"/>
        <c:grouping val="stacked"/>
        <c:varyColors val="0"/>
        <c:ser>
          <c:idx val="0"/>
          <c:order val="0"/>
          <c:tx>
            <c:strRef>
              <c:f>Hoja1!$O$2</c:f>
              <c:strCache>
                <c:ptCount val="1"/>
                <c:pt idx="0">
                  <c:v>Agricultural landscape</c:v>
                </c:pt>
              </c:strCache>
            </c:strRef>
          </c:tx>
          <c:spPr>
            <a:solidFill>
              <a:srgbClr val="D69504"/>
            </a:solidFill>
            <a:ln>
              <a:noFill/>
            </a:ln>
            <a:effectLst/>
            <a:sp3d/>
          </c:spPr>
          <c:invertIfNegative val="0"/>
          <c:cat>
            <c:strRef>
              <c:f>Hoja1!$N$3:$N$9</c:f>
              <c:strCache>
                <c:ptCount val="7"/>
                <c:pt idx="0">
                  <c:v>Bulgaria</c:v>
                </c:pt>
                <c:pt idx="1">
                  <c:v>France</c:v>
                </c:pt>
                <c:pt idx="2">
                  <c:v>Georgia</c:v>
                </c:pt>
                <c:pt idx="3">
                  <c:v>Greece</c:v>
                </c:pt>
                <c:pt idx="4">
                  <c:v>Italy</c:v>
                </c:pt>
                <c:pt idx="5">
                  <c:v>Slovenia</c:v>
                </c:pt>
                <c:pt idx="6">
                  <c:v>Spain</c:v>
                </c:pt>
              </c:strCache>
            </c:strRef>
          </c:cat>
          <c:val>
            <c:numRef>
              <c:f>Hoja1!$O$3:$O$9</c:f>
              <c:numCache>
                <c:formatCode>General</c:formatCode>
                <c:ptCount val="7"/>
                <c:pt idx="0">
                  <c:v>0</c:v>
                </c:pt>
                <c:pt idx="4">
                  <c:v>6</c:v>
                </c:pt>
              </c:numCache>
            </c:numRef>
          </c:val>
          <c:extLst>
            <c:ext xmlns:c16="http://schemas.microsoft.com/office/drawing/2014/chart" uri="{C3380CC4-5D6E-409C-BE32-E72D297353CC}">
              <c16:uniqueId val="{00000000-3565-4603-81DD-2E821D670178}"/>
            </c:ext>
          </c:extLst>
        </c:ser>
        <c:ser>
          <c:idx val="1"/>
          <c:order val="1"/>
          <c:tx>
            <c:strRef>
              <c:f>Hoja1!$P$2</c:f>
              <c:strCache>
                <c:ptCount val="1"/>
                <c:pt idx="0">
                  <c:v>Company</c:v>
                </c:pt>
              </c:strCache>
            </c:strRef>
          </c:tx>
          <c:spPr>
            <a:solidFill>
              <a:srgbClr val="84BC20"/>
            </a:solidFill>
            <a:ln>
              <a:noFill/>
            </a:ln>
            <a:effectLst/>
            <a:sp3d/>
          </c:spPr>
          <c:invertIfNegative val="0"/>
          <c:cat>
            <c:strRef>
              <c:f>Hoja1!$N$3:$N$9</c:f>
              <c:strCache>
                <c:ptCount val="7"/>
                <c:pt idx="0">
                  <c:v>Bulgaria</c:v>
                </c:pt>
                <c:pt idx="1">
                  <c:v>France</c:v>
                </c:pt>
                <c:pt idx="2">
                  <c:v>Georgia</c:v>
                </c:pt>
                <c:pt idx="3">
                  <c:v>Greece</c:v>
                </c:pt>
                <c:pt idx="4">
                  <c:v>Italy</c:v>
                </c:pt>
                <c:pt idx="5">
                  <c:v>Slovenia</c:v>
                </c:pt>
                <c:pt idx="6">
                  <c:v>Spain</c:v>
                </c:pt>
              </c:strCache>
            </c:strRef>
          </c:cat>
          <c:val>
            <c:numRef>
              <c:f>Hoja1!$P$3:$P$9</c:f>
              <c:numCache>
                <c:formatCode>General</c:formatCode>
                <c:ptCount val="7"/>
                <c:pt idx="0">
                  <c:v>3</c:v>
                </c:pt>
                <c:pt idx="1">
                  <c:v>9</c:v>
                </c:pt>
                <c:pt idx="3">
                  <c:v>4</c:v>
                </c:pt>
                <c:pt idx="4">
                  <c:v>10</c:v>
                </c:pt>
                <c:pt idx="5">
                  <c:v>3</c:v>
                </c:pt>
                <c:pt idx="6">
                  <c:v>4</c:v>
                </c:pt>
              </c:numCache>
            </c:numRef>
          </c:val>
          <c:extLst>
            <c:ext xmlns:c16="http://schemas.microsoft.com/office/drawing/2014/chart" uri="{C3380CC4-5D6E-409C-BE32-E72D297353CC}">
              <c16:uniqueId val="{00000001-3565-4603-81DD-2E821D670178}"/>
            </c:ext>
          </c:extLst>
        </c:ser>
        <c:ser>
          <c:idx val="2"/>
          <c:order val="2"/>
          <c:tx>
            <c:strRef>
              <c:f>Hoja1!$Q$2</c:f>
              <c:strCache>
                <c:ptCount val="1"/>
                <c:pt idx="0">
                  <c:v>Farmer</c:v>
                </c:pt>
              </c:strCache>
            </c:strRef>
          </c:tx>
          <c:spPr>
            <a:solidFill>
              <a:schemeClr val="accent3"/>
            </a:solidFill>
            <a:ln>
              <a:noFill/>
            </a:ln>
            <a:effectLst/>
            <a:sp3d/>
          </c:spPr>
          <c:invertIfNegative val="0"/>
          <c:cat>
            <c:strRef>
              <c:f>Hoja1!$N$3:$N$9</c:f>
              <c:strCache>
                <c:ptCount val="7"/>
                <c:pt idx="0">
                  <c:v>Bulgaria</c:v>
                </c:pt>
                <c:pt idx="1">
                  <c:v>France</c:v>
                </c:pt>
                <c:pt idx="2">
                  <c:v>Georgia</c:v>
                </c:pt>
                <c:pt idx="3">
                  <c:v>Greece</c:v>
                </c:pt>
                <c:pt idx="4">
                  <c:v>Italy</c:v>
                </c:pt>
                <c:pt idx="5">
                  <c:v>Slovenia</c:v>
                </c:pt>
                <c:pt idx="6">
                  <c:v>Spain</c:v>
                </c:pt>
              </c:strCache>
            </c:strRef>
          </c:cat>
          <c:val>
            <c:numRef>
              <c:f>Hoja1!$Q$3:$Q$9</c:f>
              <c:numCache>
                <c:formatCode>General</c:formatCode>
                <c:ptCount val="7"/>
                <c:pt idx="1">
                  <c:v>2</c:v>
                </c:pt>
                <c:pt idx="2">
                  <c:v>2</c:v>
                </c:pt>
                <c:pt idx="3">
                  <c:v>3</c:v>
                </c:pt>
                <c:pt idx="4">
                  <c:v>5</c:v>
                </c:pt>
              </c:numCache>
            </c:numRef>
          </c:val>
          <c:extLst>
            <c:ext xmlns:c16="http://schemas.microsoft.com/office/drawing/2014/chart" uri="{C3380CC4-5D6E-409C-BE32-E72D297353CC}">
              <c16:uniqueId val="{00000002-3565-4603-81DD-2E821D670178}"/>
            </c:ext>
          </c:extLst>
        </c:ser>
        <c:ser>
          <c:idx val="3"/>
          <c:order val="3"/>
          <c:tx>
            <c:strRef>
              <c:f>Hoja1!$R$2</c:f>
              <c:strCache>
                <c:ptCount val="1"/>
                <c:pt idx="0">
                  <c:v>Historic Building</c:v>
                </c:pt>
              </c:strCache>
            </c:strRef>
          </c:tx>
          <c:spPr>
            <a:solidFill>
              <a:schemeClr val="accent4"/>
            </a:solidFill>
            <a:ln>
              <a:noFill/>
            </a:ln>
            <a:effectLst/>
            <a:sp3d/>
          </c:spPr>
          <c:invertIfNegative val="0"/>
          <c:cat>
            <c:strRef>
              <c:f>Hoja1!$N$3:$N$9</c:f>
              <c:strCache>
                <c:ptCount val="7"/>
                <c:pt idx="0">
                  <c:v>Bulgaria</c:v>
                </c:pt>
                <c:pt idx="1">
                  <c:v>France</c:v>
                </c:pt>
                <c:pt idx="2">
                  <c:v>Georgia</c:v>
                </c:pt>
                <c:pt idx="3">
                  <c:v>Greece</c:v>
                </c:pt>
                <c:pt idx="4">
                  <c:v>Italy</c:v>
                </c:pt>
                <c:pt idx="5">
                  <c:v>Slovenia</c:v>
                </c:pt>
                <c:pt idx="6">
                  <c:v>Spain</c:v>
                </c:pt>
              </c:strCache>
            </c:strRef>
          </c:cat>
          <c:val>
            <c:numRef>
              <c:f>Hoja1!$R$3:$R$9</c:f>
              <c:numCache>
                <c:formatCode>General</c:formatCode>
                <c:ptCount val="7"/>
                <c:pt idx="3">
                  <c:v>3</c:v>
                </c:pt>
                <c:pt idx="4">
                  <c:v>3</c:v>
                </c:pt>
                <c:pt idx="5">
                  <c:v>9</c:v>
                </c:pt>
                <c:pt idx="6">
                  <c:v>2</c:v>
                </c:pt>
              </c:numCache>
            </c:numRef>
          </c:val>
          <c:extLst>
            <c:ext xmlns:c16="http://schemas.microsoft.com/office/drawing/2014/chart" uri="{C3380CC4-5D6E-409C-BE32-E72D297353CC}">
              <c16:uniqueId val="{00000003-3565-4603-81DD-2E821D670178}"/>
            </c:ext>
          </c:extLst>
        </c:ser>
        <c:ser>
          <c:idx val="4"/>
          <c:order val="4"/>
          <c:tx>
            <c:strRef>
              <c:f>Hoja1!$S$2</c:f>
              <c:strCache>
                <c:ptCount val="1"/>
                <c:pt idx="0">
                  <c:v>Institution</c:v>
                </c:pt>
              </c:strCache>
            </c:strRef>
          </c:tx>
          <c:spPr>
            <a:solidFill>
              <a:srgbClr val="FFE8D4"/>
            </a:solidFill>
            <a:ln>
              <a:noFill/>
            </a:ln>
            <a:effectLst/>
            <a:sp3d/>
          </c:spPr>
          <c:invertIfNegative val="0"/>
          <c:cat>
            <c:strRef>
              <c:f>Hoja1!$N$3:$N$9</c:f>
              <c:strCache>
                <c:ptCount val="7"/>
                <c:pt idx="0">
                  <c:v>Bulgaria</c:v>
                </c:pt>
                <c:pt idx="1">
                  <c:v>France</c:v>
                </c:pt>
                <c:pt idx="2">
                  <c:v>Georgia</c:v>
                </c:pt>
                <c:pt idx="3">
                  <c:v>Greece</c:v>
                </c:pt>
                <c:pt idx="4">
                  <c:v>Italy</c:v>
                </c:pt>
                <c:pt idx="5">
                  <c:v>Slovenia</c:v>
                </c:pt>
                <c:pt idx="6">
                  <c:v>Spain</c:v>
                </c:pt>
              </c:strCache>
            </c:strRef>
          </c:cat>
          <c:val>
            <c:numRef>
              <c:f>Hoja1!$S$3:$S$9</c:f>
              <c:numCache>
                <c:formatCode>General</c:formatCode>
                <c:ptCount val="7"/>
                <c:pt idx="0">
                  <c:v>5</c:v>
                </c:pt>
                <c:pt idx="2">
                  <c:v>3</c:v>
                </c:pt>
                <c:pt idx="3">
                  <c:v>1</c:v>
                </c:pt>
                <c:pt idx="4">
                  <c:v>8</c:v>
                </c:pt>
                <c:pt idx="5">
                  <c:v>7</c:v>
                </c:pt>
                <c:pt idx="6">
                  <c:v>6</c:v>
                </c:pt>
              </c:numCache>
            </c:numRef>
          </c:val>
          <c:extLst>
            <c:ext xmlns:c16="http://schemas.microsoft.com/office/drawing/2014/chart" uri="{C3380CC4-5D6E-409C-BE32-E72D297353CC}">
              <c16:uniqueId val="{00000004-3565-4603-81DD-2E821D670178}"/>
            </c:ext>
          </c:extLst>
        </c:ser>
        <c:ser>
          <c:idx val="5"/>
          <c:order val="5"/>
          <c:tx>
            <c:strRef>
              <c:f>Hoja1!$T$2</c:f>
              <c:strCache>
                <c:ptCount val="1"/>
                <c:pt idx="0">
                  <c:v>Museum</c:v>
                </c:pt>
              </c:strCache>
            </c:strRef>
          </c:tx>
          <c:spPr>
            <a:solidFill>
              <a:schemeClr val="bg1">
                <a:lumMod val="75000"/>
              </a:schemeClr>
            </a:solidFill>
            <a:ln>
              <a:noFill/>
            </a:ln>
            <a:effectLst/>
            <a:sp3d/>
          </c:spPr>
          <c:invertIfNegative val="0"/>
          <c:cat>
            <c:strRef>
              <c:f>Hoja1!$N$3:$N$9</c:f>
              <c:strCache>
                <c:ptCount val="7"/>
                <c:pt idx="0">
                  <c:v>Bulgaria</c:v>
                </c:pt>
                <c:pt idx="1">
                  <c:v>France</c:v>
                </c:pt>
                <c:pt idx="2">
                  <c:v>Georgia</c:v>
                </c:pt>
                <c:pt idx="3">
                  <c:v>Greece</c:v>
                </c:pt>
                <c:pt idx="4">
                  <c:v>Italy</c:v>
                </c:pt>
                <c:pt idx="5">
                  <c:v>Slovenia</c:v>
                </c:pt>
                <c:pt idx="6">
                  <c:v>Spain</c:v>
                </c:pt>
              </c:strCache>
            </c:strRef>
          </c:cat>
          <c:val>
            <c:numRef>
              <c:f>Hoja1!$T$3:$T$9</c:f>
              <c:numCache>
                <c:formatCode>General</c:formatCode>
                <c:ptCount val="7"/>
                <c:pt idx="0">
                  <c:v>9</c:v>
                </c:pt>
                <c:pt idx="1">
                  <c:v>14</c:v>
                </c:pt>
                <c:pt idx="2">
                  <c:v>1</c:v>
                </c:pt>
                <c:pt idx="3">
                  <c:v>8</c:v>
                </c:pt>
                <c:pt idx="4">
                  <c:v>38</c:v>
                </c:pt>
                <c:pt idx="5">
                  <c:v>12</c:v>
                </c:pt>
                <c:pt idx="6">
                  <c:v>25</c:v>
                </c:pt>
              </c:numCache>
            </c:numRef>
          </c:val>
          <c:extLst>
            <c:ext xmlns:c16="http://schemas.microsoft.com/office/drawing/2014/chart" uri="{C3380CC4-5D6E-409C-BE32-E72D297353CC}">
              <c16:uniqueId val="{00000005-3565-4603-81DD-2E821D670178}"/>
            </c:ext>
          </c:extLst>
        </c:ser>
        <c:ser>
          <c:idx val="6"/>
          <c:order val="6"/>
          <c:tx>
            <c:strRef>
              <c:f>Hoja1!$U$2</c:f>
              <c:strCache>
                <c:ptCount val="1"/>
                <c:pt idx="0">
                  <c:v>Other</c:v>
                </c:pt>
              </c:strCache>
            </c:strRef>
          </c:tx>
          <c:spPr>
            <a:solidFill>
              <a:srgbClr val="FBB929"/>
            </a:solidFill>
            <a:ln>
              <a:noFill/>
            </a:ln>
            <a:effectLst/>
            <a:sp3d/>
          </c:spPr>
          <c:invertIfNegative val="0"/>
          <c:cat>
            <c:strRef>
              <c:f>Hoja1!$N$3:$N$9</c:f>
              <c:strCache>
                <c:ptCount val="7"/>
                <c:pt idx="0">
                  <c:v>Bulgaria</c:v>
                </c:pt>
                <c:pt idx="1">
                  <c:v>France</c:v>
                </c:pt>
                <c:pt idx="2">
                  <c:v>Georgia</c:v>
                </c:pt>
                <c:pt idx="3">
                  <c:v>Greece</c:v>
                </c:pt>
                <c:pt idx="4">
                  <c:v>Italy</c:v>
                </c:pt>
                <c:pt idx="5">
                  <c:v>Slovenia</c:v>
                </c:pt>
                <c:pt idx="6">
                  <c:v>Spain</c:v>
                </c:pt>
              </c:strCache>
            </c:strRef>
          </c:cat>
          <c:val>
            <c:numRef>
              <c:f>Hoja1!$U$3:$U$9</c:f>
              <c:numCache>
                <c:formatCode>General</c:formatCode>
                <c:ptCount val="7"/>
                <c:pt idx="0">
                  <c:v>1</c:v>
                </c:pt>
                <c:pt idx="1">
                  <c:v>2</c:v>
                </c:pt>
                <c:pt idx="3">
                  <c:v>7</c:v>
                </c:pt>
                <c:pt idx="4">
                  <c:v>11</c:v>
                </c:pt>
                <c:pt idx="5">
                  <c:v>2</c:v>
                </c:pt>
                <c:pt idx="6">
                  <c:v>6</c:v>
                </c:pt>
              </c:numCache>
            </c:numRef>
          </c:val>
          <c:extLst>
            <c:ext xmlns:c16="http://schemas.microsoft.com/office/drawing/2014/chart" uri="{C3380CC4-5D6E-409C-BE32-E72D297353CC}">
              <c16:uniqueId val="{00000006-3565-4603-81DD-2E821D670178}"/>
            </c:ext>
          </c:extLst>
        </c:ser>
        <c:dLbls>
          <c:showLegendKey val="0"/>
          <c:showVal val="0"/>
          <c:showCatName val="0"/>
          <c:showSerName val="0"/>
          <c:showPercent val="0"/>
          <c:showBubbleSize val="0"/>
        </c:dLbls>
        <c:gapWidth val="150"/>
        <c:shape val="box"/>
        <c:axId val="612385416"/>
        <c:axId val="612389336"/>
        <c:axId val="0"/>
      </c:bar3DChart>
      <c:catAx>
        <c:axId val="61238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ma" pitchFamily="2" charset="0"/>
                <a:ea typeface="+mn-ea"/>
                <a:cs typeface="+mn-cs"/>
              </a:defRPr>
            </a:pPr>
            <a:endParaRPr lang="es-ES"/>
          </a:p>
        </c:txPr>
        <c:crossAx val="612389336"/>
        <c:crosses val="autoZero"/>
        <c:auto val="1"/>
        <c:lblAlgn val="ctr"/>
        <c:lblOffset val="100"/>
        <c:noMultiLvlLbl val="0"/>
      </c:catAx>
      <c:valAx>
        <c:axId val="612389336"/>
        <c:scaling>
          <c:orientation val="minMax"/>
          <c:max val="8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2385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ma" pitchFamily="2" charset="0"/>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latin typeface="Arima" pitchFamily="2" charset="0"/>
                <a:cs typeface="Arima" pitchFamily="2" charset="0"/>
              </a:rPr>
              <a:t>Points by 22</a:t>
            </a:r>
            <a:r>
              <a:rPr lang="es-ES" baseline="0">
                <a:latin typeface="Arima" pitchFamily="2" charset="0"/>
                <a:cs typeface="Arima" pitchFamily="2" charset="0"/>
              </a:rPr>
              <a:t> Tipologies</a:t>
            </a:r>
            <a:endParaRPr lang="es-ES">
              <a:latin typeface="Arima" pitchFamily="2" charset="0"/>
              <a:cs typeface="Arima" pitchFamily="2" charset="0"/>
            </a:endParaRPr>
          </a:p>
        </c:rich>
      </c:tx>
      <c:layout>
        <c:manualLayout>
          <c:xMode val="edge"/>
          <c:yMode val="edge"/>
          <c:x val="0.39552341597796137"/>
          <c:y val="6.20155038759689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926595952365455"/>
          <c:y val="0.11642312152841358"/>
          <c:w val="0.84043101017331512"/>
          <c:h val="0.59643620128879227"/>
        </c:manualLayout>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rgbClr val="D69504"/>
              </a:solidFill>
              <a:ln>
                <a:noFill/>
              </a:ln>
              <a:effectLst/>
              <a:sp3d/>
            </c:spPr>
            <c:extLst>
              <c:ext xmlns:c16="http://schemas.microsoft.com/office/drawing/2014/chart" uri="{C3380CC4-5D6E-409C-BE32-E72D297353CC}">
                <c16:uniqueId val="{00000001-072A-4250-B46A-48B8B9CA9FCB}"/>
              </c:ext>
            </c:extLst>
          </c:dPt>
          <c:dPt>
            <c:idx val="1"/>
            <c:invertIfNegative val="0"/>
            <c:bubble3D val="0"/>
            <c:spPr>
              <a:solidFill>
                <a:srgbClr val="648F1D"/>
              </a:solidFill>
              <a:ln>
                <a:noFill/>
              </a:ln>
              <a:effectLst/>
              <a:sp3d/>
            </c:spPr>
            <c:extLst>
              <c:ext xmlns:c16="http://schemas.microsoft.com/office/drawing/2014/chart" uri="{C3380CC4-5D6E-409C-BE32-E72D297353CC}">
                <c16:uniqueId val="{00000003-072A-4250-B46A-48B8B9CA9FCB}"/>
              </c:ext>
            </c:extLst>
          </c:dPt>
          <c:dPt>
            <c:idx val="2"/>
            <c:invertIfNegative val="0"/>
            <c:bubble3D val="0"/>
            <c:spPr>
              <a:solidFill>
                <a:srgbClr val="FFE8D4"/>
              </a:solidFill>
              <a:ln>
                <a:noFill/>
              </a:ln>
              <a:effectLst/>
              <a:sp3d/>
            </c:spPr>
            <c:extLst>
              <c:ext xmlns:c16="http://schemas.microsoft.com/office/drawing/2014/chart" uri="{C3380CC4-5D6E-409C-BE32-E72D297353CC}">
                <c16:uniqueId val="{00000005-072A-4250-B46A-48B8B9CA9FCB}"/>
              </c:ext>
            </c:extLst>
          </c:dPt>
          <c:dPt>
            <c:idx val="3"/>
            <c:invertIfNegative val="0"/>
            <c:bubble3D val="0"/>
            <c:spPr>
              <a:solidFill>
                <a:srgbClr val="A4AD8F"/>
              </a:solidFill>
              <a:ln>
                <a:noFill/>
              </a:ln>
              <a:effectLst/>
              <a:sp3d/>
            </c:spPr>
            <c:extLst>
              <c:ext xmlns:c16="http://schemas.microsoft.com/office/drawing/2014/chart" uri="{C3380CC4-5D6E-409C-BE32-E72D297353CC}">
                <c16:uniqueId val="{00000007-072A-4250-B46A-48B8B9CA9FCB}"/>
              </c:ext>
            </c:extLst>
          </c:dPt>
          <c:dPt>
            <c:idx val="4"/>
            <c:invertIfNegative val="0"/>
            <c:bubble3D val="0"/>
            <c:spPr>
              <a:solidFill>
                <a:srgbClr val="84BC20"/>
              </a:solidFill>
              <a:ln>
                <a:noFill/>
              </a:ln>
              <a:effectLst/>
              <a:sp3d/>
            </c:spPr>
            <c:extLst>
              <c:ext xmlns:c16="http://schemas.microsoft.com/office/drawing/2014/chart" uri="{C3380CC4-5D6E-409C-BE32-E72D297353CC}">
                <c16:uniqueId val="{00000009-072A-4250-B46A-48B8B9CA9FCB}"/>
              </c:ext>
            </c:extLst>
          </c:dPt>
          <c:dPt>
            <c:idx val="5"/>
            <c:invertIfNegative val="0"/>
            <c:bubble3D val="0"/>
            <c:spPr>
              <a:solidFill>
                <a:srgbClr val="FBB929"/>
              </a:solidFill>
              <a:ln>
                <a:noFill/>
              </a:ln>
              <a:effectLst/>
              <a:sp3d/>
            </c:spPr>
            <c:extLst>
              <c:ext xmlns:c16="http://schemas.microsoft.com/office/drawing/2014/chart" uri="{C3380CC4-5D6E-409C-BE32-E72D297353CC}">
                <c16:uniqueId val="{0000000B-072A-4250-B46A-48B8B9CA9FCB}"/>
              </c:ext>
            </c:extLst>
          </c:dPt>
          <c:dPt>
            <c:idx val="6"/>
            <c:invertIfNegative val="0"/>
            <c:bubble3D val="0"/>
            <c:spPr>
              <a:solidFill>
                <a:srgbClr val="9E9E9E"/>
              </a:solidFill>
              <a:ln>
                <a:noFill/>
              </a:ln>
              <a:effectLst/>
              <a:sp3d/>
            </c:spPr>
            <c:extLst>
              <c:ext xmlns:c16="http://schemas.microsoft.com/office/drawing/2014/chart" uri="{C3380CC4-5D6E-409C-BE32-E72D297353CC}">
                <c16:uniqueId val="{0000000D-072A-4250-B46A-48B8B9CA9FCB}"/>
              </c:ext>
            </c:extLst>
          </c:dPt>
          <c:dPt>
            <c:idx val="7"/>
            <c:invertIfNegative val="0"/>
            <c:bubble3D val="0"/>
            <c:spPr>
              <a:solidFill>
                <a:srgbClr val="D69504"/>
              </a:solidFill>
              <a:ln>
                <a:noFill/>
              </a:ln>
              <a:effectLst/>
              <a:sp3d/>
            </c:spPr>
            <c:extLst>
              <c:ext xmlns:c16="http://schemas.microsoft.com/office/drawing/2014/chart" uri="{C3380CC4-5D6E-409C-BE32-E72D297353CC}">
                <c16:uniqueId val="{0000000F-072A-4250-B46A-48B8B9CA9FCB}"/>
              </c:ext>
            </c:extLst>
          </c:dPt>
          <c:dPt>
            <c:idx val="8"/>
            <c:invertIfNegative val="0"/>
            <c:bubble3D val="0"/>
            <c:spPr>
              <a:solidFill>
                <a:srgbClr val="648F1D"/>
              </a:solidFill>
              <a:ln>
                <a:noFill/>
              </a:ln>
              <a:effectLst/>
              <a:sp3d/>
            </c:spPr>
            <c:extLst>
              <c:ext xmlns:c16="http://schemas.microsoft.com/office/drawing/2014/chart" uri="{C3380CC4-5D6E-409C-BE32-E72D297353CC}">
                <c16:uniqueId val="{00000011-072A-4250-B46A-48B8B9CA9FCB}"/>
              </c:ext>
            </c:extLst>
          </c:dPt>
          <c:dPt>
            <c:idx val="9"/>
            <c:invertIfNegative val="0"/>
            <c:bubble3D val="0"/>
            <c:spPr>
              <a:solidFill>
                <a:srgbClr val="FFE8D4"/>
              </a:solidFill>
              <a:ln>
                <a:noFill/>
              </a:ln>
              <a:effectLst/>
              <a:sp3d/>
            </c:spPr>
            <c:extLst>
              <c:ext xmlns:c16="http://schemas.microsoft.com/office/drawing/2014/chart" uri="{C3380CC4-5D6E-409C-BE32-E72D297353CC}">
                <c16:uniqueId val="{00000013-072A-4250-B46A-48B8B9CA9FCB}"/>
              </c:ext>
            </c:extLst>
          </c:dPt>
          <c:dPt>
            <c:idx val="10"/>
            <c:invertIfNegative val="0"/>
            <c:bubble3D val="0"/>
            <c:spPr>
              <a:solidFill>
                <a:srgbClr val="A4AD8F"/>
              </a:solidFill>
              <a:ln>
                <a:noFill/>
              </a:ln>
              <a:effectLst/>
              <a:sp3d/>
            </c:spPr>
            <c:extLst>
              <c:ext xmlns:c16="http://schemas.microsoft.com/office/drawing/2014/chart" uri="{C3380CC4-5D6E-409C-BE32-E72D297353CC}">
                <c16:uniqueId val="{00000015-072A-4250-B46A-48B8B9CA9FCB}"/>
              </c:ext>
            </c:extLst>
          </c:dPt>
          <c:dPt>
            <c:idx val="11"/>
            <c:invertIfNegative val="0"/>
            <c:bubble3D val="0"/>
            <c:spPr>
              <a:solidFill>
                <a:srgbClr val="84BC20"/>
              </a:solidFill>
              <a:ln>
                <a:noFill/>
              </a:ln>
              <a:effectLst/>
              <a:sp3d/>
            </c:spPr>
            <c:extLst>
              <c:ext xmlns:c16="http://schemas.microsoft.com/office/drawing/2014/chart" uri="{C3380CC4-5D6E-409C-BE32-E72D297353CC}">
                <c16:uniqueId val="{00000017-072A-4250-B46A-48B8B9CA9FCB}"/>
              </c:ext>
            </c:extLst>
          </c:dPt>
          <c:dPt>
            <c:idx val="12"/>
            <c:invertIfNegative val="0"/>
            <c:bubble3D val="0"/>
            <c:spPr>
              <a:solidFill>
                <a:srgbClr val="FBB929"/>
              </a:solidFill>
              <a:ln>
                <a:noFill/>
              </a:ln>
              <a:effectLst/>
              <a:sp3d/>
            </c:spPr>
            <c:extLst>
              <c:ext xmlns:c16="http://schemas.microsoft.com/office/drawing/2014/chart" uri="{C3380CC4-5D6E-409C-BE32-E72D297353CC}">
                <c16:uniqueId val="{00000019-072A-4250-B46A-48B8B9CA9FCB}"/>
              </c:ext>
            </c:extLst>
          </c:dPt>
          <c:dPt>
            <c:idx val="13"/>
            <c:invertIfNegative val="0"/>
            <c:bubble3D val="0"/>
            <c:spPr>
              <a:solidFill>
                <a:srgbClr val="9E9E9E"/>
              </a:solidFill>
              <a:ln>
                <a:noFill/>
              </a:ln>
              <a:effectLst/>
              <a:sp3d/>
            </c:spPr>
            <c:extLst>
              <c:ext xmlns:c16="http://schemas.microsoft.com/office/drawing/2014/chart" uri="{C3380CC4-5D6E-409C-BE32-E72D297353CC}">
                <c16:uniqueId val="{0000001B-072A-4250-B46A-48B8B9CA9FCB}"/>
              </c:ext>
            </c:extLst>
          </c:dPt>
          <c:dPt>
            <c:idx val="14"/>
            <c:invertIfNegative val="0"/>
            <c:bubble3D val="0"/>
            <c:spPr>
              <a:solidFill>
                <a:srgbClr val="D69504"/>
              </a:solidFill>
              <a:ln>
                <a:noFill/>
              </a:ln>
              <a:effectLst/>
              <a:sp3d/>
            </c:spPr>
            <c:extLst>
              <c:ext xmlns:c16="http://schemas.microsoft.com/office/drawing/2014/chart" uri="{C3380CC4-5D6E-409C-BE32-E72D297353CC}">
                <c16:uniqueId val="{0000001D-072A-4250-B46A-48B8B9CA9FCB}"/>
              </c:ext>
            </c:extLst>
          </c:dPt>
          <c:dPt>
            <c:idx val="15"/>
            <c:invertIfNegative val="0"/>
            <c:bubble3D val="0"/>
            <c:spPr>
              <a:solidFill>
                <a:srgbClr val="648F1D"/>
              </a:solidFill>
              <a:ln>
                <a:noFill/>
              </a:ln>
              <a:effectLst/>
              <a:sp3d/>
            </c:spPr>
            <c:extLst>
              <c:ext xmlns:c16="http://schemas.microsoft.com/office/drawing/2014/chart" uri="{C3380CC4-5D6E-409C-BE32-E72D297353CC}">
                <c16:uniqueId val="{0000001F-072A-4250-B46A-48B8B9CA9FCB}"/>
              </c:ext>
            </c:extLst>
          </c:dPt>
          <c:dPt>
            <c:idx val="16"/>
            <c:invertIfNegative val="0"/>
            <c:bubble3D val="0"/>
            <c:spPr>
              <a:solidFill>
                <a:srgbClr val="FFE8D4"/>
              </a:solidFill>
              <a:ln>
                <a:noFill/>
              </a:ln>
              <a:effectLst/>
              <a:sp3d/>
            </c:spPr>
            <c:extLst>
              <c:ext xmlns:c16="http://schemas.microsoft.com/office/drawing/2014/chart" uri="{C3380CC4-5D6E-409C-BE32-E72D297353CC}">
                <c16:uniqueId val="{00000021-072A-4250-B46A-48B8B9CA9FCB}"/>
              </c:ext>
            </c:extLst>
          </c:dPt>
          <c:dPt>
            <c:idx val="17"/>
            <c:invertIfNegative val="0"/>
            <c:bubble3D val="0"/>
            <c:spPr>
              <a:solidFill>
                <a:srgbClr val="A4AD8F"/>
              </a:solidFill>
              <a:ln>
                <a:noFill/>
              </a:ln>
              <a:effectLst/>
              <a:sp3d/>
            </c:spPr>
            <c:extLst>
              <c:ext xmlns:c16="http://schemas.microsoft.com/office/drawing/2014/chart" uri="{C3380CC4-5D6E-409C-BE32-E72D297353CC}">
                <c16:uniqueId val="{00000023-072A-4250-B46A-48B8B9CA9FCB}"/>
              </c:ext>
            </c:extLst>
          </c:dPt>
          <c:dPt>
            <c:idx val="18"/>
            <c:invertIfNegative val="0"/>
            <c:bubble3D val="0"/>
            <c:spPr>
              <a:solidFill>
                <a:srgbClr val="84BC20"/>
              </a:solidFill>
              <a:ln>
                <a:noFill/>
              </a:ln>
              <a:effectLst/>
              <a:sp3d/>
            </c:spPr>
            <c:extLst>
              <c:ext xmlns:c16="http://schemas.microsoft.com/office/drawing/2014/chart" uri="{C3380CC4-5D6E-409C-BE32-E72D297353CC}">
                <c16:uniqueId val="{00000025-072A-4250-B46A-48B8B9CA9FCB}"/>
              </c:ext>
            </c:extLst>
          </c:dPt>
          <c:dPt>
            <c:idx val="19"/>
            <c:invertIfNegative val="0"/>
            <c:bubble3D val="0"/>
            <c:spPr>
              <a:solidFill>
                <a:srgbClr val="D69504"/>
              </a:solidFill>
              <a:ln>
                <a:noFill/>
              </a:ln>
              <a:effectLst/>
              <a:sp3d/>
            </c:spPr>
            <c:extLst>
              <c:ext xmlns:c16="http://schemas.microsoft.com/office/drawing/2014/chart" uri="{C3380CC4-5D6E-409C-BE32-E72D297353CC}">
                <c16:uniqueId val="{00000027-072A-4250-B46A-48B8B9CA9FCB}"/>
              </c:ext>
            </c:extLst>
          </c:dPt>
          <c:dPt>
            <c:idx val="20"/>
            <c:invertIfNegative val="0"/>
            <c:bubble3D val="0"/>
            <c:spPr>
              <a:solidFill>
                <a:srgbClr val="9E9E9E"/>
              </a:solidFill>
              <a:ln>
                <a:noFill/>
              </a:ln>
              <a:effectLst/>
              <a:sp3d/>
            </c:spPr>
            <c:extLst>
              <c:ext xmlns:c16="http://schemas.microsoft.com/office/drawing/2014/chart" uri="{C3380CC4-5D6E-409C-BE32-E72D297353CC}">
                <c16:uniqueId val="{00000029-072A-4250-B46A-48B8B9CA9FCB}"/>
              </c:ext>
            </c:extLst>
          </c:dPt>
          <c:dPt>
            <c:idx val="21"/>
            <c:invertIfNegative val="0"/>
            <c:bubble3D val="0"/>
            <c:spPr>
              <a:solidFill>
                <a:srgbClr val="FBB929"/>
              </a:solidFill>
              <a:ln>
                <a:noFill/>
              </a:ln>
              <a:effectLst/>
              <a:sp3d/>
            </c:spPr>
            <c:extLst>
              <c:ext xmlns:c16="http://schemas.microsoft.com/office/drawing/2014/chart" uri="{C3380CC4-5D6E-409C-BE32-E72D297353CC}">
                <c16:uniqueId val="{0000002B-072A-4250-B46A-48B8B9CA9FC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Hoja1!$J$3:$J$24</c:f>
              <c:strCache>
                <c:ptCount val="22"/>
                <c:pt idx="0">
                  <c:v>Agricultural Company</c:v>
                </c:pt>
                <c:pt idx="1">
                  <c:v>Agrotourism Company</c:v>
                </c:pt>
                <c:pt idx="2">
                  <c:v>Artisanal Workshop</c:v>
                </c:pt>
                <c:pt idx="3">
                  <c:v>Biotech Company</c:v>
                </c:pt>
                <c:pt idx="4">
                  <c:v>Civic Building</c:v>
                </c:pt>
                <c:pt idx="5">
                  <c:v>Company</c:v>
                </c:pt>
                <c:pt idx="6">
                  <c:v>Cultural Association</c:v>
                </c:pt>
                <c:pt idx="7">
                  <c:v>Cultural Museum</c:v>
                </c:pt>
                <c:pt idx="8">
                  <c:v>Ethnological museum</c:v>
                </c:pt>
                <c:pt idx="9">
                  <c:v>Foundation</c:v>
                </c:pt>
                <c:pt idx="10">
                  <c:v>Historic Building</c:v>
                </c:pt>
                <c:pt idx="11">
                  <c:v>Historic village</c:v>
                </c:pt>
                <c:pt idx="12">
                  <c:v>Industrial Building </c:v>
                </c:pt>
                <c:pt idx="13">
                  <c:v>Religious Museum</c:v>
                </c:pt>
                <c:pt idx="14">
                  <c:v>Research Institution</c:v>
                </c:pt>
                <c:pt idx="15">
                  <c:v>Rural Cooperative</c:v>
                </c:pt>
                <c:pt idx="16">
                  <c:v>Silk Heritage Point</c:v>
                </c:pt>
                <c:pt idx="17">
                  <c:v>Silk Museum</c:v>
                </c:pt>
                <c:pt idx="18">
                  <c:v>Silkworm Rearing</c:v>
                </c:pt>
                <c:pt idx="19">
                  <c:v>Textile Manufacture</c:v>
                </c:pt>
                <c:pt idx="20">
                  <c:v>Textile Museum</c:v>
                </c:pt>
                <c:pt idx="21">
                  <c:v>Tourist point</c:v>
                </c:pt>
              </c:strCache>
            </c:strRef>
          </c:cat>
          <c:val>
            <c:numRef>
              <c:f>Hoja1!$K$3:$K$24</c:f>
              <c:numCache>
                <c:formatCode>General</c:formatCode>
                <c:ptCount val="22"/>
                <c:pt idx="0">
                  <c:v>5</c:v>
                </c:pt>
                <c:pt idx="1">
                  <c:v>1</c:v>
                </c:pt>
                <c:pt idx="2">
                  <c:v>7</c:v>
                </c:pt>
                <c:pt idx="3">
                  <c:v>2</c:v>
                </c:pt>
                <c:pt idx="4">
                  <c:v>3</c:v>
                </c:pt>
                <c:pt idx="5">
                  <c:v>1</c:v>
                </c:pt>
                <c:pt idx="6">
                  <c:v>4</c:v>
                </c:pt>
                <c:pt idx="7">
                  <c:v>43</c:v>
                </c:pt>
                <c:pt idx="8">
                  <c:v>6</c:v>
                </c:pt>
                <c:pt idx="9">
                  <c:v>6</c:v>
                </c:pt>
                <c:pt idx="10">
                  <c:v>6</c:v>
                </c:pt>
                <c:pt idx="11">
                  <c:v>2</c:v>
                </c:pt>
                <c:pt idx="12">
                  <c:v>6</c:v>
                </c:pt>
                <c:pt idx="13">
                  <c:v>15</c:v>
                </c:pt>
                <c:pt idx="14">
                  <c:v>20</c:v>
                </c:pt>
                <c:pt idx="15">
                  <c:v>6</c:v>
                </c:pt>
                <c:pt idx="16">
                  <c:v>25</c:v>
                </c:pt>
                <c:pt idx="17">
                  <c:v>32</c:v>
                </c:pt>
                <c:pt idx="18">
                  <c:v>6</c:v>
                </c:pt>
                <c:pt idx="19">
                  <c:v>23</c:v>
                </c:pt>
                <c:pt idx="20">
                  <c:v>11</c:v>
                </c:pt>
                <c:pt idx="21">
                  <c:v>4</c:v>
                </c:pt>
              </c:numCache>
            </c:numRef>
          </c:val>
          <c:extLst>
            <c:ext xmlns:c16="http://schemas.microsoft.com/office/drawing/2014/chart" uri="{C3380CC4-5D6E-409C-BE32-E72D297353CC}">
              <c16:uniqueId val="{0000002C-072A-4250-B46A-48B8B9CA9FCB}"/>
            </c:ext>
          </c:extLst>
        </c:ser>
        <c:dLbls>
          <c:showLegendKey val="0"/>
          <c:showVal val="0"/>
          <c:showCatName val="0"/>
          <c:showSerName val="0"/>
          <c:showPercent val="0"/>
          <c:showBubbleSize val="0"/>
        </c:dLbls>
        <c:gapWidth val="150"/>
        <c:shape val="box"/>
        <c:axId val="612379536"/>
        <c:axId val="612376400"/>
        <c:axId val="0"/>
      </c:bar3DChart>
      <c:catAx>
        <c:axId val="612379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612376400"/>
        <c:crosses val="autoZero"/>
        <c:auto val="1"/>
        <c:lblAlgn val="ctr"/>
        <c:lblOffset val="100"/>
        <c:noMultiLvlLbl val="0"/>
      </c:catAx>
      <c:valAx>
        <c:axId val="612376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612379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0.35952</cdr:x>
      <cdr:y>0.40019</cdr:y>
    </cdr:from>
    <cdr:to>
      <cdr:x>0.61917</cdr:x>
      <cdr:y>0.63515</cdr:y>
    </cdr:to>
    <cdr:sp macro="" textlink="">
      <cdr:nvSpPr>
        <cdr:cNvPr id="2" name="CuadroTexto 1"/>
        <cdr:cNvSpPr txBox="1"/>
      </cdr:nvSpPr>
      <cdr:spPr>
        <a:xfrm xmlns:a="http://schemas.openxmlformats.org/drawingml/2006/main">
          <a:off x="2571750" y="1995488"/>
          <a:ext cx="1857375" cy="117157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s-ES" sz="3200" b="1">
              <a:latin typeface="Arima" pitchFamily="2" charset="0"/>
              <a:cs typeface="Arima" pitchFamily="2" charset="0"/>
            </a:rPr>
            <a:t>234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4386000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Helvetica Neue Light" panose="020004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705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198536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5"/>
        <p:cNvGrpSpPr/>
        <p:nvPr/>
      </p:nvGrpSpPr>
      <p:grpSpPr>
        <a:xfrm>
          <a:off x="0" y="0"/>
          <a:ext cx="0" cy="0"/>
          <a:chOff x="0" y="0"/>
          <a:chExt cx="0" cy="0"/>
        </a:xfrm>
      </p:grpSpPr>
      <p:sp>
        <p:nvSpPr>
          <p:cNvPr id="3276" name="Google Shape;3276;g14ad7cb45d6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7" name="Google Shape;3277;g14ad7cb45d6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793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Algunos datos sobre el mapa. Se han recogido 234 puntos en total. Y aquí podemos ver el número de puntos por país. </a:t>
            </a:r>
          </a:p>
        </p:txBody>
      </p:sp>
    </p:spTree>
    <p:extLst>
      <p:ext uri="{BB962C8B-B14F-4D97-AF65-F5344CB8AC3E}">
        <p14:creationId xmlns:p14="http://schemas.microsoft.com/office/powerpoint/2010/main" val="365497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127bd04665f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127bd04665f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Y en la siguiente diapositiva vemos la contribución en porcentaje. </a:t>
            </a:r>
            <a:endParaRPr dirty="0"/>
          </a:p>
        </p:txBody>
      </p:sp>
    </p:spTree>
    <p:extLst>
      <p:ext uri="{BB962C8B-B14F-4D97-AF65-F5344CB8AC3E}">
        <p14:creationId xmlns:p14="http://schemas.microsoft.com/office/powerpoint/2010/main" val="381220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Al completar la información de cada uno de los puntos se ha tenido que elegir a que categoría de las siete principales pertenece (</a:t>
            </a:r>
            <a:r>
              <a:rPr lang="es-ES" dirty="0" err="1"/>
              <a:t>Agricultural</a:t>
            </a:r>
            <a:r>
              <a:rPr lang="es-ES" dirty="0"/>
              <a:t> </a:t>
            </a:r>
            <a:r>
              <a:rPr lang="es-ES" dirty="0" err="1"/>
              <a:t>landscape</a:t>
            </a:r>
            <a:r>
              <a:rPr lang="es-ES" dirty="0"/>
              <a:t>, Company, Farmer, </a:t>
            </a:r>
            <a:r>
              <a:rPr lang="es-ES" dirty="0" err="1"/>
              <a:t>Historic</a:t>
            </a:r>
            <a:r>
              <a:rPr lang="es-ES" dirty="0"/>
              <a:t> </a:t>
            </a:r>
            <a:r>
              <a:rPr lang="es-ES" dirty="0" err="1"/>
              <a:t>Building</a:t>
            </a:r>
            <a:r>
              <a:rPr lang="es-ES" dirty="0"/>
              <a:t>, </a:t>
            </a:r>
            <a:r>
              <a:rPr lang="es-ES" dirty="0" err="1"/>
              <a:t>Institution</a:t>
            </a:r>
            <a:r>
              <a:rPr lang="es-ES" dirty="0"/>
              <a:t>, </a:t>
            </a:r>
            <a:r>
              <a:rPr lang="es-ES" dirty="0" err="1"/>
              <a:t>Museum</a:t>
            </a:r>
            <a:r>
              <a:rPr lang="es-ES" dirty="0"/>
              <a:t> y </a:t>
            </a:r>
            <a:r>
              <a:rPr lang="es-ES" dirty="0" err="1"/>
              <a:t>Other</a:t>
            </a:r>
            <a:r>
              <a:rPr lang="es-ES" dirty="0"/>
              <a:t>)</a:t>
            </a:r>
          </a:p>
        </p:txBody>
      </p:sp>
    </p:spTree>
    <p:extLst>
      <p:ext uri="{BB962C8B-B14F-4D97-AF65-F5344CB8AC3E}">
        <p14:creationId xmlns:p14="http://schemas.microsoft.com/office/powerpoint/2010/main" val="213438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Y en este por país y por tipología. </a:t>
            </a:r>
          </a:p>
        </p:txBody>
      </p:sp>
    </p:spTree>
    <p:extLst>
      <p:ext uri="{BB962C8B-B14F-4D97-AF65-F5344CB8AC3E}">
        <p14:creationId xmlns:p14="http://schemas.microsoft.com/office/powerpoint/2010/main" val="4169606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dirty="0"/>
              <a:t>Hay una segunda clasificación más detallada donde encontramos 22 tipos de puntos. Por ejemplo los museos se dividen en 5 tipos, </a:t>
            </a:r>
            <a:r>
              <a:rPr lang="es-ES" dirty="0" err="1"/>
              <a:t>Cutural</a:t>
            </a:r>
            <a:r>
              <a:rPr lang="es-ES" dirty="0"/>
              <a:t> </a:t>
            </a:r>
            <a:r>
              <a:rPr lang="es-ES" dirty="0" err="1"/>
              <a:t>museum</a:t>
            </a:r>
            <a:r>
              <a:rPr lang="es-ES" dirty="0"/>
              <a:t>, </a:t>
            </a:r>
            <a:r>
              <a:rPr lang="es-ES" dirty="0" err="1"/>
              <a:t>ethnological</a:t>
            </a:r>
            <a:r>
              <a:rPr lang="es-ES" dirty="0"/>
              <a:t> </a:t>
            </a:r>
            <a:r>
              <a:rPr lang="es-ES" dirty="0" err="1"/>
              <a:t>museum</a:t>
            </a:r>
            <a:r>
              <a:rPr lang="es-ES" dirty="0"/>
              <a:t>, </a:t>
            </a:r>
            <a:r>
              <a:rPr lang="es-ES" dirty="0" err="1"/>
              <a:t>Religius</a:t>
            </a:r>
            <a:r>
              <a:rPr lang="es-ES" dirty="0"/>
              <a:t> </a:t>
            </a:r>
            <a:r>
              <a:rPr lang="es-ES" dirty="0" err="1"/>
              <a:t>museum</a:t>
            </a:r>
            <a:r>
              <a:rPr lang="es-ES" dirty="0"/>
              <a:t>, </a:t>
            </a:r>
            <a:r>
              <a:rPr lang="es-ES" dirty="0" err="1"/>
              <a:t>sillk</a:t>
            </a:r>
            <a:r>
              <a:rPr lang="es-ES" dirty="0"/>
              <a:t> </a:t>
            </a:r>
            <a:r>
              <a:rPr lang="es-ES" dirty="0" err="1"/>
              <a:t>museum</a:t>
            </a:r>
            <a:r>
              <a:rPr lang="es-ES" dirty="0"/>
              <a:t> and </a:t>
            </a:r>
            <a:r>
              <a:rPr lang="es-ES" dirty="0" err="1"/>
              <a:t>textile</a:t>
            </a:r>
            <a:r>
              <a:rPr lang="es-ES" dirty="0"/>
              <a:t> </a:t>
            </a:r>
            <a:r>
              <a:rPr lang="es-ES" dirty="0" err="1"/>
              <a:t>museum</a:t>
            </a:r>
            <a:r>
              <a:rPr lang="es-ES" dirty="0"/>
              <a:t>. Y podemos observar como son los denominados cultural </a:t>
            </a:r>
            <a:r>
              <a:rPr lang="es-ES" dirty="0" err="1"/>
              <a:t>museum</a:t>
            </a:r>
            <a:r>
              <a:rPr lang="es-ES" dirty="0"/>
              <a:t> los más numerosos seguidos por los </a:t>
            </a:r>
            <a:r>
              <a:rPr lang="es-ES" dirty="0" err="1"/>
              <a:t>Silk</a:t>
            </a:r>
            <a:r>
              <a:rPr lang="es-ES" dirty="0"/>
              <a:t> </a:t>
            </a:r>
            <a:r>
              <a:rPr lang="es-ES" dirty="0" err="1"/>
              <a:t>museum</a:t>
            </a:r>
            <a:r>
              <a:rPr lang="es-ES" dirty="0"/>
              <a:t>. </a:t>
            </a:r>
            <a:r>
              <a:rPr lang="en-US" dirty="0"/>
              <a:t>This map can be the basis for a future European Silk Route intended as a cultural itinerary across Europe. </a:t>
            </a:r>
            <a:endParaRPr lang="es-ES" dirty="0"/>
          </a:p>
          <a:p>
            <a:endParaRPr lang="es-ES" dirty="0"/>
          </a:p>
        </p:txBody>
      </p:sp>
    </p:spTree>
    <p:extLst>
      <p:ext uri="{BB962C8B-B14F-4D97-AF65-F5344CB8AC3E}">
        <p14:creationId xmlns:p14="http://schemas.microsoft.com/office/powerpoint/2010/main" val="2510087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830956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7"/>
        <p:cNvGrpSpPr/>
        <p:nvPr/>
      </p:nvGrpSpPr>
      <p:grpSpPr>
        <a:xfrm>
          <a:off x="0" y="0"/>
          <a:ext cx="0" cy="0"/>
          <a:chOff x="0" y="0"/>
          <a:chExt cx="0" cy="0"/>
        </a:xfrm>
      </p:grpSpPr>
      <p:sp>
        <p:nvSpPr>
          <p:cNvPr id="3618" name="Google Shape;3618;g54dda1946d_4_2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9" name="Google Shape;3619;g54dda1946d_4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571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75716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Here we can see how silk production which originated in Asia, subsequently spread to Europe and developed strongly in the Mediterranean and Balkan regions.</a:t>
            </a:r>
            <a:endParaRPr lang="es-ES" dirty="0"/>
          </a:p>
        </p:txBody>
      </p:sp>
    </p:spTree>
    <p:extLst>
      <p:ext uri="{BB962C8B-B14F-4D97-AF65-F5344CB8AC3E}">
        <p14:creationId xmlns:p14="http://schemas.microsoft.com/office/powerpoint/2010/main" val="131936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En la esquina inferior derecha vemos dos pequeñas fechas que nos permiten bajar para poder leer el texto completo. </a:t>
            </a:r>
          </a:p>
        </p:txBody>
      </p:sp>
    </p:spTree>
    <p:extLst>
      <p:ext uri="{BB962C8B-B14F-4D97-AF65-F5344CB8AC3E}">
        <p14:creationId xmlns:p14="http://schemas.microsoft.com/office/powerpoint/2010/main" val="187916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La barra superior contiene filtros espaciales predefinidos a forma de </a:t>
            </a:r>
            <a:r>
              <a:rPr lang="es-ES" dirty="0" err="1"/>
              <a:t>bookmarks</a:t>
            </a:r>
            <a:r>
              <a:rPr lang="es-ES" dirty="0"/>
              <a:t> para cada país de los participantes en el proyecto. Haciendo clic sobre uno de los nombres de los países nos lleva a un zoom sobre su territorio. </a:t>
            </a:r>
          </a:p>
          <a:p>
            <a:r>
              <a:rPr lang="es-ES" dirty="0"/>
              <a:t>El segundo de los filtros se despliega al hacer clic sobre el icono de la esquina superior derecha. Vemos entonces un nuevo panel en el que podemos seleccionar el tipo de punto por el que filtrar. </a:t>
            </a:r>
          </a:p>
        </p:txBody>
      </p:sp>
    </p:spTree>
    <p:extLst>
      <p:ext uri="{BB962C8B-B14F-4D97-AF65-F5344CB8AC3E}">
        <p14:creationId xmlns:p14="http://schemas.microsoft.com/office/powerpoint/2010/main" val="313793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El selector de idiomas se sitúa en el lateral derecho. Al hacer clic sobre ese icono aparecen las banderas para elegir el idioma que representan</a:t>
            </a:r>
          </a:p>
        </p:txBody>
      </p:sp>
    </p:spTree>
    <p:extLst>
      <p:ext uri="{BB962C8B-B14F-4D97-AF65-F5344CB8AC3E}">
        <p14:creationId xmlns:p14="http://schemas.microsoft.com/office/powerpoint/2010/main" val="2268444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Aquí podemos ver varios ejemplos con los idiomas griego, georgiano y búlgaro. He elegido estos para mostrar que la aplicación es capaz de aplicar diferentes tipos de alfabetos en la codificación de caracteres. </a:t>
            </a:r>
          </a:p>
        </p:txBody>
      </p:sp>
    </p:spTree>
    <p:extLst>
      <p:ext uri="{BB962C8B-B14F-4D97-AF65-F5344CB8AC3E}">
        <p14:creationId xmlns:p14="http://schemas.microsoft.com/office/powerpoint/2010/main" val="140476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Por último, podemos acceder a la ventana que muestra toda la información almacenada en la base de datos sobre un registro haciendo clic sobre ese registro en el mapa. Aparece el pop-up y utilizando la barra del </a:t>
            </a:r>
            <a:r>
              <a:rPr lang="es-ES" dirty="0" err="1"/>
              <a:t>scroll</a:t>
            </a:r>
            <a:r>
              <a:rPr lang="es-ES" dirty="0"/>
              <a:t> podemos ir bajando y viendo toda la información incluidos los link y las fotografías. </a:t>
            </a:r>
          </a:p>
        </p:txBody>
      </p:sp>
    </p:spTree>
    <p:extLst>
      <p:ext uri="{BB962C8B-B14F-4D97-AF65-F5344CB8AC3E}">
        <p14:creationId xmlns:p14="http://schemas.microsoft.com/office/powerpoint/2010/main" val="28846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647210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195"/>
        <p:cNvGrpSpPr/>
        <p:nvPr/>
      </p:nvGrpSpPr>
      <p:grpSpPr>
        <a:xfrm>
          <a:off x="0" y="0"/>
          <a:ext cx="0" cy="0"/>
          <a:chOff x="0" y="0"/>
          <a:chExt cx="0" cy="0"/>
        </a:xfrm>
      </p:grpSpPr>
      <p:sp>
        <p:nvSpPr>
          <p:cNvPr id="196" name="Google Shape;196;p23"/>
          <p:cNvSpPr/>
          <p:nvPr/>
        </p:nvSpPr>
        <p:spPr>
          <a:xfrm rot="5400000" flipH="1">
            <a:off x="-967138" y="-660240"/>
            <a:ext cx="3038644" cy="2951931"/>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197" name="Google Shape;197;p23"/>
          <p:cNvSpPr/>
          <p:nvPr/>
        </p:nvSpPr>
        <p:spPr>
          <a:xfrm rot="-5400000" flipH="1">
            <a:off x="6748613" y="2614647"/>
            <a:ext cx="3371468" cy="3006775"/>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198" name="Google Shape;198;p23"/>
          <p:cNvSpPr txBox="1">
            <a:spLocks noGrp="1"/>
          </p:cNvSpPr>
          <p:nvPr>
            <p:ph type="title"/>
          </p:nvPr>
        </p:nvSpPr>
        <p:spPr>
          <a:xfrm>
            <a:off x="2336850" y="1238300"/>
            <a:ext cx="4470300" cy="14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sz="9000" b="0" i="0">
                <a:latin typeface="Calibri Light" panose="020F030202020403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199" name="Google Shape;199;p23"/>
          <p:cNvSpPr txBox="1">
            <a:spLocks noGrp="1"/>
          </p:cNvSpPr>
          <p:nvPr>
            <p:ph type="subTitle" idx="1"/>
          </p:nvPr>
        </p:nvSpPr>
        <p:spPr>
          <a:xfrm>
            <a:off x="2718050" y="2838100"/>
            <a:ext cx="3708000" cy="9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0" i="0">
                <a:latin typeface="Calibri Light" panose="020F03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00" name="Google Shape;200;p23"/>
          <p:cNvSpPr/>
          <p:nvPr/>
        </p:nvSpPr>
        <p:spPr>
          <a:xfrm rot="10800000" flipH="1">
            <a:off x="7216873" y="-16130"/>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201" name="Google Shape;201;p23"/>
          <p:cNvSpPr/>
          <p:nvPr/>
        </p:nvSpPr>
        <p:spPr>
          <a:xfrm flipH="1">
            <a:off x="-8002" y="3468520"/>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77"/>
        <p:cNvGrpSpPr/>
        <p:nvPr/>
      </p:nvGrpSpPr>
      <p:grpSpPr>
        <a:xfrm>
          <a:off x="0" y="0"/>
          <a:ext cx="0" cy="0"/>
          <a:chOff x="0" y="0"/>
          <a:chExt cx="0" cy="0"/>
        </a:xfrm>
      </p:grpSpPr>
      <p:sp>
        <p:nvSpPr>
          <p:cNvPr id="378" name="Google Shape;378;p40"/>
          <p:cNvSpPr/>
          <p:nvPr/>
        </p:nvSpPr>
        <p:spPr>
          <a:xfrm rot="5400000">
            <a:off x="-256848" y="651438"/>
            <a:ext cx="4748937" cy="423524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379" name="Google Shape;379;p40"/>
          <p:cNvSpPr/>
          <p:nvPr/>
        </p:nvSpPr>
        <p:spPr>
          <a:xfrm rot="-5400000">
            <a:off x="5298090" y="215838"/>
            <a:ext cx="4065802" cy="362600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380" name="Google Shape;380;p40"/>
          <p:cNvSpPr txBox="1">
            <a:spLocks noGrp="1"/>
          </p:cNvSpPr>
          <p:nvPr>
            <p:ph type="title"/>
          </p:nvPr>
        </p:nvSpPr>
        <p:spPr>
          <a:xfrm>
            <a:off x="713225" y="539525"/>
            <a:ext cx="77175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8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71807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287"/>
        <p:cNvGrpSpPr/>
        <p:nvPr/>
      </p:nvGrpSpPr>
      <p:grpSpPr>
        <a:xfrm>
          <a:off x="0" y="0"/>
          <a:ext cx="0" cy="0"/>
          <a:chOff x="0" y="0"/>
          <a:chExt cx="0" cy="0"/>
        </a:xfrm>
      </p:grpSpPr>
      <p:sp>
        <p:nvSpPr>
          <p:cNvPr id="288" name="Google Shape;288;p34"/>
          <p:cNvSpPr/>
          <p:nvPr/>
        </p:nvSpPr>
        <p:spPr>
          <a:xfrm rot="-5400000" flipH="1">
            <a:off x="5957971" y="1962498"/>
            <a:ext cx="3361841" cy="2998189"/>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289" name="Google Shape;289;p34"/>
          <p:cNvSpPr/>
          <p:nvPr/>
        </p:nvSpPr>
        <p:spPr>
          <a:xfrm rot="5400000" flipH="1">
            <a:off x="-179675" y="114398"/>
            <a:ext cx="3293469" cy="297278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290" name="Google Shape;290;p34"/>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b="0" i="0">
                <a:latin typeface="Calibri Light" panose="020F03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91" name="Google Shape;291;p34"/>
          <p:cNvSpPr txBox="1">
            <a:spLocks noGrp="1"/>
          </p:cNvSpPr>
          <p:nvPr>
            <p:ph type="title" idx="2"/>
          </p:nvPr>
        </p:nvSpPr>
        <p:spPr>
          <a:xfrm>
            <a:off x="709661" y="1205525"/>
            <a:ext cx="24909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100" b="0" i="0">
                <a:latin typeface="Calibri Light" panose="020F0302020204030204" pitchFamily="34" charset="0"/>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dirty="0"/>
          </a:p>
        </p:txBody>
      </p:sp>
      <p:grpSp>
        <p:nvGrpSpPr>
          <p:cNvPr id="292" name="Google Shape;292;p34"/>
          <p:cNvGrpSpPr/>
          <p:nvPr/>
        </p:nvGrpSpPr>
        <p:grpSpPr>
          <a:xfrm flipH="1">
            <a:off x="8194329" y="4047218"/>
            <a:ext cx="840274" cy="962166"/>
            <a:chOff x="7852208" y="207243"/>
            <a:chExt cx="1130465" cy="1294452"/>
          </a:xfrm>
        </p:grpSpPr>
        <p:sp>
          <p:nvSpPr>
            <p:cNvPr id="293" name="Google Shape;293;p3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294" name="Google Shape;294;p3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295" name="Google Shape;295;p3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296" name="Google Shape;296;p3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297" name="Google Shape;297;p3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298" name="Google Shape;298;p3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299" name="Google Shape;299;p3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grpSp>
      <p:sp>
        <p:nvSpPr>
          <p:cNvPr id="300" name="Google Shape;300;p34"/>
          <p:cNvSpPr/>
          <p:nvPr/>
        </p:nvSpPr>
        <p:spPr>
          <a:xfrm rot="5400000">
            <a:off x="7823135" y="3780900"/>
            <a:ext cx="1781563" cy="1039206"/>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301" name="Google Shape;301;p34"/>
          <p:cNvSpPr txBox="1">
            <a:spLocks noGrp="1"/>
          </p:cNvSpPr>
          <p:nvPr>
            <p:ph type="body" idx="1"/>
          </p:nvPr>
        </p:nvSpPr>
        <p:spPr>
          <a:xfrm>
            <a:off x="709650" y="1568225"/>
            <a:ext cx="2490900" cy="1000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b="0" i="0">
                <a:latin typeface="Calibri Light" panose="020F0302020204030204" pitchFamily="34" charset="0"/>
              </a:defRPr>
            </a:lvl1pPr>
            <a:lvl2pPr marL="914400" lvl="1" indent="-304800" algn="r" rtl="0">
              <a:lnSpc>
                <a:spcPct val="115000"/>
              </a:lnSpc>
              <a:spcBef>
                <a:spcPts val="1600"/>
              </a:spcBef>
              <a:spcAft>
                <a:spcPts val="0"/>
              </a:spcAft>
              <a:buSzPts val="1200"/>
              <a:buFont typeface="Roboto Condensed Light"/>
              <a:buChar char="○"/>
              <a:defRPr/>
            </a:lvl2pPr>
            <a:lvl3pPr marL="1371600" lvl="2" indent="-304800" algn="r" rtl="0">
              <a:lnSpc>
                <a:spcPct val="115000"/>
              </a:lnSpc>
              <a:spcBef>
                <a:spcPts val="1600"/>
              </a:spcBef>
              <a:spcAft>
                <a:spcPts val="0"/>
              </a:spcAft>
              <a:buSzPts val="1200"/>
              <a:buFont typeface="Roboto Condensed Light"/>
              <a:buChar char="■"/>
              <a:defRPr/>
            </a:lvl3pPr>
            <a:lvl4pPr marL="1828800" lvl="3" indent="-304800" algn="r" rtl="0">
              <a:lnSpc>
                <a:spcPct val="115000"/>
              </a:lnSpc>
              <a:spcBef>
                <a:spcPts val="1600"/>
              </a:spcBef>
              <a:spcAft>
                <a:spcPts val="0"/>
              </a:spcAft>
              <a:buSzPts val="1200"/>
              <a:buFont typeface="Roboto Condensed Light"/>
              <a:buChar char="●"/>
              <a:defRPr/>
            </a:lvl4pPr>
            <a:lvl5pPr marL="2286000" lvl="4" indent="-304800" algn="r" rtl="0">
              <a:lnSpc>
                <a:spcPct val="115000"/>
              </a:lnSpc>
              <a:spcBef>
                <a:spcPts val="1600"/>
              </a:spcBef>
              <a:spcAft>
                <a:spcPts val="0"/>
              </a:spcAft>
              <a:buSzPts val="1200"/>
              <a:buFont typeface="Roboto Condensed Light"/>
              <a:buChar char="○"/>
              <a:defRPr/>
            </a:lvl5pPr>
            <a:lvl6pPr marL="2743200" lvl="5" indent="-304800" algn="r" rtl="0">
              <a:lnSpc>
                <a:spcPct val="115000"/>
              </a:lnSpc>
              <a:spcBef>
                <a:spcPts val="1600"/>
              </a:spcBef>
              <a:spcAft>
                <a:spcPts val="0"/>
              </a:spcAft>
              <a:buSzPts val="1200"/>
              <a:buFont typeface="Roboto Condensed Light"/>
              <a:buChar char="■"/>
              <a:defRPr/>
            </a:lvl6pPr>
            <a:lvl7pPr marL="3200400" lvl="6" indent="-304800" algn="r" rtl="0">
              <a:lnSpc>
                <a:spcPct val="115000"/>
              </a:lnSpc>
              <a:spcBef>
                <a:spcPts val="1600"/>
              </a:spcBef>
              <a:spcAft>
                <a:spcPts val="0"/>
              </a:spcAft>
              <a:buSzPts val="1200"/>
              <a:buFont typeface="Roboto Condensed Light"/>
              <a:buChar char="●"/>
              <a:defRPr/>
            </a:lvl7pPr>
            <a:lvl8pPr marL="3657600" lvl="7" indent="-304800" algn="r" rtl="0">
              <a:lnSpc>
                <a:spcPct val="115000"/>
              </a:lnSpc>
              <a:spcBef>
                <a:spcPts val="1600"/>
              </a:spcBef>
              <a:spcAft>
                <a:spcPts val="0"/>
              </a:spcAft>
              <a:buSzPts val="1200"/>
              <a:buFont typeface="Roboto Condensed Light"/>
              <a:buChar char="○"/>
              <a:defRPr/>
            </a:lvl8pPr>
            <a:lvl9pPr marL="4114800" lvl="8" indent="-304800" algn="r" rtl="0">
              <a:lnSpc>
                <a:spcPct val="115000"/>
              </a:lnSpc>
              <a:spcBef>
                <a:spcPts val="1600"/>
              </a:spcBef>
              <a:spcAft>
                <a:spcPts val="1600"/>
              </a:spcAft>
              <a:buSzPts val="1200"/>
              <a:buFont typeface="Roboto Condensed Light"/>
              <a:buChar char="■"/>
              <a:defRPr/>
            </a:lvl9pPr>
          </a:lstStyle>
          <a:p>
            <a:endParaRPr dirty="0"/>
          </a:p>
        </p:txBody>
      </p:sp>
      <p:sp>
        <p:nvSpPr>
          <p:cNvPr id="302" name="Google Shape;302;p34"/>
          <p:cNvSpPr txBox="1">
            <a:spLocks noGrp="1"/>
          </p:cNvSpPr>
          <p:nvPr>
            <p:ph type="title" idx="3"/>
          </p:nvPr>
        </p:nvSpPr>
        <p:spPr>
          <a:xfrm>
            <a:off x="709661" y="3024800"/>
            <a:ext cx="24909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100" b="0" i="0">
                <a:latin typeface="Calibri Light" panose="020F0302020204030204" pitchFamily="34" charset="0"/>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dirty="0"/>
          </a:p>
        </p:txBody>
      </p:sp>
      <p:sp>
        <p:nvSpPr>
          <p:cNvPr id="303" name="Google Shape;303;p34"/>
          <p:cNvSpPr txBox="1">
            <a:spLocks noGrp="1"/>
          </p:cNvSpPr>
          <p:nvPr>
            <p:ph type="body" idx="4"/>
          </p:nvPr>
        </p:nvSpPr>
        <p:spPr>
          <a:xfrm>
            <a:off x="709650" y="3387500"/>
            <a:ext cx="2490900" cy="1000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b="0" i="0">
                <a:latin typeface="Calibri Light" panose="020F0302020204030204" pitchFamily="34" charset="0"/>
              </a:defRPr>
            </a:lvl1pPr>
            <a:lvl2pPr marL="914400" lvl="1" indent="-304800" algn="r" rtl="0">
              <a:lnSpc>
                <a:spcPct val="115000"/>
              </a:lnSpc>
              <a:spcBef>
                <a:spcPts val="1600"/>
              </a:spcBef>
              <a:spcAft>
                <a:spcPts val="0"/>
              </a:spcAft>
              <a:buSzPts val="1200"/>
              <a:buFont typeface="Roboto Condensed Light"/>
              <a:buChar char="○"/>
              <a:defRPr/>
            </a:lvl2pPr>
            <a:lvl3pPr marL="1371600" lvl="2" indent="-304800" algn="r" rtl="0">
              <a:lnSpc>
                <a:spcPct val="115000"/>
              </a:lnSpc>
              <a:spcBef>
                <a:spcPts val="1600"/>
              </a:spcBef>
              <a:spcAft>
                <a:spcPts val="0"/>
              </a:spcAft>
              <a:buSzPts val="1200"/>
              <a:buFont typeface="Roboto Condensed Light"/>
              <a:buChar char="■"/>
              <a:defRPr/>
            </a:lvl3pPr>
            <a:lvl4pPr marL="1828800" lvl="3" indent="-304800" algn="r" rtl="0">
              <a:lnSpc>
                <a:spcPct val="115000"/>
              </a:lnSpc>
              <a:spcBef>
                <a:spcPts val="1600"/>
              </a:spcBef>
              <a:spcAft>
                <a:spcPts val="0"/>
              </a:spcAft>
              <a:buSzPts val="1200"/>
              <a:buFont typeface="Roboto Condensed Light"/>
              <a:buChar char="●"/>
              <a:defRPr/>
            </a:lvl4pPr>
            <a:lvl5pPr marL="2286000" lvl="4" indent="-304800" algn="r" rtl="0">
              <a:lnSpc>
                <a:spcPct val="115000"/>
              </a:lnSpc>
              <a:spcBef>
                <a:spcPts val="1600"/>
              </a:spcBef>
              <a:spcAft>
                <a:spcPts val="0"/>
              </a:spcAft>
              <a:buSzPts val="1200"/>
              <a:buFont typeface="Roboto Condensed Light"/>
              <a:buChar char="○"/>
              <a:defRPr/>
            </a:lvl5pPr>
            <a:lvl6pPr marL="2743200" lvl="5" indent="-304800" algn="r" rtl="0">
              <a:lnSpc>
                <a:spcPct val="115000"/>
              </a:lnSpc>
              <a:spcBef>
                <a:spcPts val="1600"/>
              </a:spcBef>
              <a:spcAft>
                <a:spcPts val="0"/>
              </a:spcAft>
              <a:buSzPts val="1200"/>
              <a:buFont typeface="Roboto Condensed Light"/>
              <a:buChar char="■"/>
              <a:defRPr/>
            </a:lvl6pPr>
            <a:lvl7pPr marL="3200400" lvl="6" indent="-304800" algn="r" rtl="0">
              <a:lnSpc>
                <a:spcPct val="115000"/>
              </a:lnSpc>
              <a:spcBef>
                <a:spcPts val="1600"/>
              </a:spcBef>
              <a:spcAft>
                <a:spcPts val="0"/>
              </a:spcAft>
              <a:buSzPts val="1200"/>
              <a:buFont typeface="Roboto Condensed Light"/>
              <a:buChar char="●"/>
              <a:defRPr/>
            </a:lvl7pPr>
            <a:lvl8pPr marL="3657600" lvl="7" indent="-304800" algn="r" rtl="0">
              <a:lnSpc>
                <a:spcPct val="115000"/>
              </a:lnSpc>
              <a:spcBef>
                <a:spcPts val="1600"/>
              </a:spcBef>
              <a:spcAft>
                <a:spcPts val="0"/>
              </a:spcAft>
              <a:buSzPts val="1200"/>
              <a:buFont typeface="Roboto Condensed Light"/>
              <a:buChar char="○"/>
              <a:defRPr/>
            </a:lvl8pPr>
            <a:lvl9pPr marL="4114800" lvl="8" indent="-304800" algn="r" rtl="0">
              <a:lnSpc>
                <a:spcPct val="115000"/>
              </a:lnSpc>
              <a:spcBef>
                <a:spcPts val="1600"/>
              </a:spcBef>
              <a:spcAft>
                <a:spcPts val="1600"/>
              </a:spcAft>
              <a:buSzPts val="1200"/>
              <a:buFont typeface="Roboto Condensed Light"/>
              <a:buChar char="■"/>
              <a:defRPr/>
            </a:lvl9pPr>
          </a:lstStyle>
          <a:p>
            <a:endParaRPr dirty="0"/>
          </a:p>
        </p:txBody>
      </p:sp>
      <p:sp>
        <p:nvSpPr>
          <p:cNvPr id="304" name="Google Shape;304;p34"/>
          <p:cNvSpPr txBox="1">
            <a:spLocks noGrp="1"/>
          </p:cNvSpPr>
          <p:nvPr>
            <p:ph type="title" idx="5"/>
          </p:nvPr>
        </p:nvSpPr>
        <p:spPr>
          <a:xfrm>
            <a:off x="5943459" y="1205525"/>
            <a:ext cx="24909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100" b="0" i="0">
                <a:latin typeface="Calibri Light" panose="020F0302020204030204" pitchFamily="34" charset="0"/>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dirty="0"/>
          </a:p>
        </p:txBody>
      </p:sp>
      <p:sp>
        <p:nvSpPr>
          <p:cNvPr id="305" name="Google Shape;305;p34"/>
          <p:cNvSpPr txBox="1">
            <a:spLocks noGrp="1"/>
          </p:cNvSpPr>
          <p:nvPr>
            <p:ph type="body" idx="6"/>
          </p:nvPr>
        </p:nvSpPr>
        <p:spPr>
          <a:xfrm>
            <a:off x="5943450" y="1568225"/>
            <a:ext cx="2490900" cy="1000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b="0" i="0">
                <a:latin typeface="Calibri Light" panose="020F0302020204030204" pitchFamily="34" charset="0"/>
              </a:defRPr>
            </a:lvl1pPr>
            <a:lvl2pPr marL="914400" lvl="1" indent="-304800" rtl="0">
              <a:lnSpc>
                <a:spcPct val="115000"/>
              </a:lnSpc>
              <a:spcBef>
                <a:spcPts val="160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dirty="0"/>
          </a:p>
        </p:txBody>
      </p:sp>
      <p:sp>
        <p:nvSpPr>
          <p:cNvPr id="306" name="Google Shape;306;p34"/>
          <p:cNvSpPr txBox="1">
            <a:spLocks noGrp="1"/>
          </p:cNvSpPr>
          <p:nvPr>
            <p:ph type="title" idx="7"/>
          </p:nvPr>
        </p:nvSpPr>
        <p:spPr>
          <a:xfrm>
            <a:off x="5943459" y="3024800"/>
            <a:ext cx="24909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100" b="0" i="0">
                <a:latin typeface="Calibri Light" panose="020F0302020204030204" pitchFamily="34" charset="0"/>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dirty="0"/>
          </a:p>
        </p:txBody>
      </p:sp>
      <p:sp>
        <p:nvSpPr>
          <p:cNvPr id="307" name="Google Shape;307;p34"/>
          <p:cNvSpPr txBox="1">
            <a:spLocks noGrp="1"/>
          </p:cNvSpPr>
          <p:nvPr>
            <p:ph type="body" idx="8"/>
          </p:nvPr>
        </p:nvSpPr>
        <p:spPr>
          <a:xfrm>
            <a:off x="5943449" y="3387500"/>
            <a:ext cx="2490900" cy="1000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b="0" i="0">
                <a:latin typeface="Calibri Light" panose="020F0302020204030204" pitchFamily="34" charset="0"/>
              </a:defRPr>
            </a:lvl1pPr>
            <a:lvl2pPr marL="914400" lvl="1" indent="-304800" rtl="0">
              <a:lnSpc>
                <a:spcPct val="115000"/>
              </a:lnSpc>
              <a:spcBef>
                <a:spcPts val="160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9">
  <p:cSld name="CUSTOM_11_1_1_1_1_1_1_1">
    <p:spTree>
      <p:nvGrpSpPr>
        <p:cNvPr id="1" name="Shape 463"/>
        <p:cNvGrpSpPr/>
        <p:nvPr/>
      </p:nvGrpSpPr>
      <p:grpSpPr>
        <a:xfrm>
          <a:off x="0" y="0"/>
          <a:ext cx="0" cy="0"/>
          <a:chOff x="0" y="0"/>
          <a:chExt cx="0" cy="0"/>
        </a:xfrm>
      </p:grpSpPr>
      <p:sp>
        <p:nvSpPr>
          <p:cNvPr id="464" name="Google Shape;464;p48"/>
          <p:cNvSpPr/>
          <p:nvPr/>
        </p:nvSpPr>
        <p:spPr>
          <a:xfrm rot="5400000" flipH="1">
            <a:off x="-190604" y="142170"/>
            <a:ext cx="4013737" cy="372097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465" name="Google Shape;465;p48"/>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800" b="0" i="0">
                <a:latin typeface="Calibri Light" panose="020F03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466" name="Google Shape;466;p48"/>
          <p:cNvSpPr/>
          <p:nvPr/>
        </p:nvSpPr>
        <p:spPr>
          <a:xfrm rot="-5400000" flipH="1">
            <a:off x="5996217" y="1967158"/>
            <a:ext cx="3247690" cy="310507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467" name="Google Shape;467;p48"/>
          <p:cNvSpPr/>
          <p:nvPr/>
        </p:nvSpPr>
        <p:spPr>
          <a:xfrm rot="10800000" flipH="1">
            <a:off x="6078752" y="3718273"/>
            <a:ext cx="3065362" cy="1425252"/>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grpSp>
        <p:nvGrpSpPr>
          <p:cNvPr id="468" name="Google Shape;468;p48"/>
          <p:cNvGrpSpPr/>
          <p:nvPr/>
        </p:nvGrpSpPr>
        <p:grpSpPr>
          <a:xfrm rot="10800000" flipH="1">
            <a:off x="8423089" y="3944015"/>
            <a:ext cx="609239" cy="1228123"/>
            <a:chOff x="8415916" y="13915"/>
            <a:chExt cx="609239" cy="1228123"/>
          </a:xfrm>
        </p:grpSpPr>
        <p:sp>
          <p:nvSpPr>
            <p:cNvPr id="469" name="Google Shape;469;p48"/>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70" name="Google Shape;470;p48"/>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71" name="Google Shape;471;p48"/>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72" name="Google Shape;472;p48"/>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73" name="Google Shape;473;p48"/>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74" name="Google Shape;474;p48"/>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75" name="Google Shape;475;p48"/>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CUSTOM_12">
    <p:spTree>
      <p:nvGrpSpPr>
        <p:cNvPr id="1" name="Shape 486"/>
        <p:cNvGrpSpPr/>
        <p:nvPr/>
      </p:nvGrpSpPr>
      <p:grpSpPr>
        <a:xfrm>
          <a:off x="0" y="0"/>
          <a:ext cx="0" cy="0"/>
          <a:chOff x="0" y="0"/>
          <a:chExt cx="0" cy="0"/>
        </a:xfrm>
      </p:grpSpPr>
      <p:sp>
        <p:nvSpPr>
          <p:cNvPr id="487" name="Google Shape;487;p51"/>
          <p:cNvSpPr/>
          <p:nvPr/>
        </p:nvSpPr>
        <p:spPr>
          <a:xfrm rot="5400000">
            <a:off x="-285585" y="216669"/>
            <a:ext cx="5263695" cy="4694319"/>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488" name="Google Shape;488;p51"/>
          <p:cNvSpPr/>
          <p:nvPr/>
        </p:nvSpPr>
        <p:spPr>
          <a:xfrm rot="10800000">
            <a:off x="-877" y="2971883"/>
            <a:ext cx="4436125" cy="2159800"/>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89" name="Google Shape;489;p51"/>
          <p:cNvSpPr/>
          <p:nvPr/>
        </p:nvSpPr>
        <p:spPr>
          <a:xfrm rot="-5400000">
            <a:off x="4279719" y="266223"/>
            <a:ext cx="5141489" cy="458533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490" name="Google Shape;490;p51"/>
          <p:cNvSpPr/>
          <p:nvPr/>
        </p:nvSpPr>
        <p:spPr>
          <a:xfrm rot="10800000">
            <a:off x="-877" y="-11817"/>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91" name="Google Shape;491;p51"/>
          <p:cNvSpPr/>
          <p:nvPr/>
        </p:nvSpPr>
        <p:spPr>
          <a:xfrm>
            <a:off x="7223998" y="3472833"/>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92" name="Google Shape;492;p51"/>
          <p:cNvSpPr/>
          <p:nvPr/>
        </p:nvSpPr>
        <p:spPr>
          <a:xfrm rot="-5400000">
            <a:off x="7284673" y="96958"/>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93" name="Google Shape;493;p51"/>
          <p:cNvSpPr/>
          <p:nvPr/>
        </p:nvSpPr>
        <p:spPr>
          <a:xfrm rot="10800000">
            <a:off x="9124309" y="3623527"/>
            <a:ext cx="176" cy="172"/>
          </a:xfrm>
          <a:custGeom>
            <a:avLst/>
            <a:gdLst/>
            <a:ahLst/>
            <a:cxnLst/>
            <a:rect l="l" t="t" r="r" b="b"/>
            <a:pathLst>
              <a:path w="1" h="1" extrusionOk="0">
                <a:moveTo>
                  <a:pt x="0" y="0"/>
                </a:moveTo>
                <a:lnTo>
                  <a:pt x="0" y="0"/>
                </a:lnTo>
                <a:lnTo>
                  <a:pt x="0"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94" name="Google Shape;494;p51"/>
          <p:cNvSpPr/>
          <p:nvPr/>
        </p:nvSpPr>
        <p:spPr>
          <a:xfrm rot="10800000">
            <a:off x="9124309" y="2712403"/>
            <a:ext cx="176" cy="172"/>
          </a:xfrm>
          <a:custGeom>
            <a:avLst/>
            <a:gdLst/>
            <a:ahLst/>
            <a:cxnLst/>
            <a:rect l="l" t="t" r="r" b="b"/>
            <a:pathLst>
              <a:path w="1" h="1" extrusionOk="0">
                <a:moveTo>
                  <a:pt x="0" y="0"/>
                </a:moveTo>
                <a:lnTo>
                  <a:pt x="0"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95" name="Google Shape;495;p51"/>
          <p:cNvSpPr/>
          <p:nvPr/>
        </p:nvSpPr>
        <p:spPr>
          <a:xfrm rot="10800000" flipH="1">
            <a:off x="7998430" y="5122389"/>
            <a:ext cx="176" cy="172"/>
          </a:xfrm>
          <a:custGeom>
            <a:avLst/>
            <a:gdLst/>
            <a:ahLst/>
            <a:cxnLst/>
            <a:rect l="l" t="t" r="r" b="b"/>
            <a:pathLst>
              <a:path w="1" h="1" extrusionOk="0">
                <a:moveTo>
                  <a:pt x="0" y="1"/>
                </a:moveTo>
                <a:lnTo>
                  <a:pt x="0" y="1"/>
                </a:lnTo>
                <a:lnTo>
                  <a:pt x="0"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96" name="Google Shape;496;p51"/>
          <p:cNvSpPr/>
          <p:nvPr/>
        </p:nvSpPr>
        <p:spPr>
          <a:xfrm rot="10800000" flipH="1">
            <a:off x="7998430" y="5122389"/>
            <a:ext cx="176" cy="172"/>
          </a:xfrm>
          <a:custGeom>
            <a:avLst/>
            <a:gdLst/>
            <a:ahLst/>
            <a:cxnLst/>
            <a:rect l="l" t="t" r="r" b="b"/>
            <a:pathLst>
              <a:path w="1" h="1" extrusionOk="0">
                <a:moveTo>
                  <a:pt x="0" y="1"/>
                </a:moveTo>
                <a:lnTo>
                  <a:pt x="0" y="1"/>
                </a:lnTo>
                <a:lnTo>
                  <a:pt x="0"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497" name="Google Shape;497;p51"/>
          <p:cNvSpPr txBox="1">
            <a:spLocks noGrp="1"/>
          </p:cNvSpPr>
          <p:nvPr>
            <p:ph type="title"/>
          </p:nvPr>
        </p:nvSpPr>
        <p:spPr>
          <a:xfrm>
            <a:off x="2424600" y="539512"/>
            <a:ext cx="4294800" cy="87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400" b="0" i="0">
                <a:latin typeface="Calibri Light" panose="020F03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498" name="Google Shape;498;p51"/>
          <p:cNvSpPr txBox="1">
            <a:spLocks noGrp="1"/>
          </p:cNvSpPr>
          <p:nvPr>
            <p:ph type="subTitle" idx="1"/>
          </p:nvPr>
        </p:nvSpPr>
        <p:spPr>
          <a:xfrm>
            <a:off x="2854650" y="1661750"/>
            <a:ext cx="3434700" cy="115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b="0" i="0">
                <a:latin typeface="Calibri Light" panose="020F03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0"/>
        <p:cNvGrpSpPr/>
        <p:nvPr/>
      </p:nvGrpSpPr>
      <p:grpSpPr>
        <a:xfrm>
          <a:off x="0" y="0"/>
          <a:ext cx="0" cy="0"/>
          <a:chOff x="0" y="0"/>
          <a:chExt cx="0" cy="0"/>
        </a:xfrm>
      </p:grpSpPr>
      <p:sp>
        <p:nvSpPr>
          <p:cNvPr id="501" name="Google Shape;501;p52"/>
          <p:cNvSpPr/>
          <p:nvPr/>
        </p:nvSpPr>
        <p:spPr>
          <a:xfrm rot="5400000">
            <a:off x="-256848" y="651438"/>
            <a:ext cx="4748937" cy="423524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02" name="Google Shape;502;p52"/>
          <p:cNvSpPr/>
          <p:nvPr/>
        </p:nvSpPr>
        <p:spPr>
          <a:xfrm rot="-5400000">
            <a:off x="5298090" y="215838"/>
            <a:ext cx="4065802" cy="362600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2">
    <p:spTree>
      <p:nvGrpSpPr>
        <p:cNvPr id="1" name="Shape 503"/>
        <p:cNvGrpSpPr/>
        <p:nvPr/>
      </p:nvGrpSpPr>
      <p:grpSpPr>
        <a:xfrm>
          <a:off x="0" y="0"/>
          <a:ext cx="0" cy="0"/>
          <a:chOff x="0" y="0"/>
          <a:chExt cx="0" cy="0"/>
        </a:xfrm>
      </p:grpSpPr>
      <p:sp>
        <p:nvSpPr>
          <p:cNvPr id="504" name="Google Shape;504;p53"/>
          <p:cNvSpPr/>
          <p:nvPr/>
        </p:nvSpPr>
        <p:spPr>
          <a:xfrm rot="-5400000">
            <a:off x="4651903" y="252785"/>
            <a:ext cx="4748937" cy="423524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05" name="Google Shape;505;p53"/>
          <p:cNvSpPr/>
          <p:nvPr/>
        </p:nvSpPr>
        <p:spPr>
          <a:xfrm rot="5400000">
            <a:off x="-219901" y="1297625"/>
            <a:ext cx="4065802" cy="362600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506"/>
        <p:cNvGrpSpPr/>
        <p:nvPr/>
      </p:nvGrpSpPr>
      <p:grpSpPr>
        <a:xfrm>
          <a:off x="0" y="0"/>
          <a:ext cx="0" cy="0"/>
          <a:chOff x="0" y="0"/>
          <a:chExt cx="0" cy="0"/>
        </a:xfrm>
      </p:grpSpPr>
      <p:sp>
        <p:nvSpPr>
          <p:cNvPr id="507" name="Google Shape;507;p54"/>
          <p:cNvSpPr/>
          <p:nvPr/>
        </p:nvSpPr>
        <p:spPr>
          <a:xfrm rot="-5400000">
            <a:off x="4651903" y="252785"/>
            <a:ext cx="4748937" cy="423524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08" name="Google Shape;508;p54"/>
          <p:cNvSpPr/>
          <p:nvPr/>
        </p:nvSpPr>
        <p:spPr>
          <a:xfrm rot="5400000">
            <a:off x="-219901" y="1297625"/>
            <a:ext cx="4065802" cy="362600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09" name="Google Shape;509;p54"/>
          <p:cNvSpPr/>
          <p:nvPr/>
        </p:nvSpPr>
        <p:spPr>
          <a:xfrm rot="10800000" flipH="1">
            <a:off x="6638852" y="3904664"/>
            <a:ext cx="2544561" cy="12388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510" name="Google Shape;510;p54"/>
          <p:cNvSpPr/>
          <p:nvPr/>
        </p:nvSpPr>
        <p:spPr>
          <a:xfrm flipH="1">
            <a:off x="2" y="-11"/>
            <a:ext cx="2544561" cy="12388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511"/>
        <p:cNvGrpSpPr/>
        <p:nvPr/>
      </p:nvGrpSpPr>
      <p:grpSpPr>
        <a:xfrm>
          <a:off x="0" y="0"/>
          <a:ext cx="0" cy="0"/>
          <a:chOff x="0" y="0"/>
          <a:chExt cx="0" cy="0"/>
        </a:xfrm>
      </p:grpSpPr>
      <p:sp>
        <p:nvSpPr>
          <p:cNvPr id="512" name="Google Shape;512;p55"/>
          <p:cNvSpPr/>
          <p:nvPr/>
        </p:nvSpPr>
        <p:spPr>
          <a:xfrm rot="-5400000">
            <a:off x="4651903" y="252785"/>
            <a:ext cx="4748937" cy="423524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13" name="Google Shape;513;p55"/>
          <p:cNvSpPr/>
          <p:nvPr/>
        </p:nvSpPr>
        <p:spPr>
          <a:xfrm rot="5400000">
            <a:off x="-219901" y="1297625"/>
            <a:ext cx="4065802" cy="362600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14" name="Google Shape;514;p55"/>
          <p:cNvSpPr/>
          <p:nvPr/>
        </p:nvSpPr>
        <p:spPr>
          <a:xfrm flipH="1">
            <a:off x="2" y="-11"/>
            <a:ext cx="2544561" cy="12388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515" name="Google Shape;515;p55"/>
          <p:cNvSpPr/>
          <p:nvPr/>
        </p:nvSpPr>
        <p:spPr>
          <a:xfrm rot="10800000" flipH="1">
            <a:off x="6638852" y="3904664"/>
            <a:ext cx="2544561" cy="12388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CUSTOM_9_1_1_1">
    <p:spTree>
      <p:nvGrpSpPr>
        <p:cNvPr id="1" name="Shape 516"/>
        <p:cNvGrpSpPr/>
        <p:nvPr/>
      </p:nvGrpSpPr>
      <p:grpSpPr>
        <a:xfrm>
          <a:off x="0" y="0"/>
          <a:ext cx="0" cy="0"/>
          <a:chOff x="0" y="0"/>
          <a:chExt cx="0" cy="0"/>
        </a:xfrm>
      </p:grpSpPr>
      <p:sp>
        <p:nvSpPr>
          <p:cNvPr id="517" name="Google Shape;517;p56"/>
          <p:cNvSpPr/>
          <p:nvPr/>
        </p:nvSpPr>
        <p:spPr>
          <a:xfrm rot="-5400000">
            <a:off x="4651903" y="252785"/>
            <a:ext cx="4748937" cy="423524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18" name="Google Shape;518;p56"/>
          <p:cNvSpPr/>
          <p:nvPr/>
        </p:nvSpPr>
        <p:spPr>
          <a:xfrm rot="5400000">
            <a:off x="-219901" y="1297625"/>
            <a:ext cx="4065802" cy="362600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rPr>
              <a:t> </a:t>
            </a:r>
            <a:endParaRPr b="0" i="0" dirty="0">
              <a:solidFill>
                <a:schemeClr val="hlink"/>
              </a:solidFill>
              <a:latin typeface="Calibri Light" panose="020F0302020204030204" pitchFamily="34" charset="0"/>
            </a:endParaRPr>
          </a:p>
        </p:txBody>
      </p:sp>
      <p:sp>
        <p:nvSpPr>
          <p:cNvPr id="519" name="Google Shape;519;p56"/>
          <p:cNvSpPr/>
          <p:nvPr/>
        </p:nvSpPr>
        <p:spPr>
          <a:xfrm flipH="1">
            <a:off x="2" y="-11"/>
            <a:ext cx="2544561" cy="12388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520" name="Google Shape;520;p56"/>
          <p:cNvSpPr/>
          <p:nvPr/>
        </p:nvSpPr>
        <p:spPr>
          <a:xfrm rot="10800000" flipH="1">
            <a:off x="6638852" y="3904664"/>
            <a:ext cx="2544561" cy="12388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ndParaRPr>
          </a:p>
        </p:txBody>
      </p:sp>
      <p:sp>
        <p:nvSpPr>
          <p:cNvPr id="521" name="Google Shape;521;p56"/>
          <p:cNvSpPr/>
          <p:nvPr/>
        </p:nvSpPr>
        <p:spPr>
          <a:xfrm rot="-4397836">
            <a:off x="-311980" y="237797"/>
            <a:ext cx="2759764" cy="1609802"/>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a typeface="Nunito"/>
              <a:cs typeface="Nunito"/>
              <a:sym typeface="Nunito"/>
            </a:endParaRPr>
          </a:p>
        </p:txBody>
      </p:sp>
      <p:sp>
        <p:nvSpPr>
          <p:cNvPr id="522" name="Google Shape;522;p56"/>
          <p:cNvSpPr/>
          <p:nvPr/>
        </p:nvSpPr>
        <p:spPr>
          <a:xfrm rot="6402164">
            <a:off x="6636020" y="3164622"/>
            <a:ext cx="2759764" cy="1609802"/>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ea typeface="Nunito"/>
              <a:cs typeface="Nunito"/>
              <a:sym typeface="Nuni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39496"/>
            <a:ext cx="8520600" cy="320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Roboto Slab"/>
              <a:buNone/>
              <a:defRPr sz="31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dirty="0"/>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69" r:id="rId1"/>
    <p:sldLayoutId id="2147483680" r:id="rId2"/>
    <p:sldLayoutId id="2147483694" r:id="rId3"/>
    <p:sldLayoutId id="2147483697" r:id="rId4"/>
    <p:sldLayoutId id="2147483698" r:id="rId5"/>
    <p:sldLayoutId id="2147483699" r:id="rId6"/>
    <p:sldLayoutId id="2147483700" r:id="rId7"/>
    <p:sldLayoutId id="2147483701" r:id="rId8"/>
    <p:sldLayoutId id="2147483702" r:id="rId9"/>
    <p:sldLayoutId id="2147483707" r:id="rId10"/>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Light" panose="020B0403020202020204" pitchFamily="34" charset="0"/>
          <a:ea typeface="Helvetica Light" panose="020B04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Light" panose="020B0403020202020204" pitchFamily="34" charset="0"/>
          <a:ea typeface="Helvetica Light" panose="020B04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eur05.safelinks.protection.outlook.com/?url=https%3A%2F%2Fexperience.arcgis.com%2Fexperience%2Fb23d1f61cf0e465bac5e5b0735399260%2Fpage%2FEnglish%2F&amp;data=05%7C02%7Czaida.hernandez%40carm.es%7C79d1fea258ce427863e108de697e7f42%7Ca88b9f941a954624b67a855d708276bb%7C0%7C0%7C639064189225783094%7CUnknown%7CTWFpbGZsb3d8eyJFbXB0eU1hcGkiOnRydWUsIlYiOiIwLjAuMDAwMCIsIlAiOiJXaW4zMiIsIkFOIjoiTWFpbCIsIldUIjoyfQ%3D%3D%7C0%7C%7C%7C&amp;sdata=rw16Wf7EzU08nITEXmCMXkSDMH5SShUQ0TySdfbjF1U%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9818" y="267395"/>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es-ES"/>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es-ES"/>
            </a:p>
          </p:txBody>
        </p:sp>
      </p:grpSp>
      <p:grpSp>
        <p:nvGrpSpPr>
          <p:cNvPr id="585" name="Google Shape;585;p64"/>
          <p:cNvGrpSpPr/>
          <p:nvPr/>
        </p:nvGrpSpPr>
        <p:grpSpPr>
          <a:xfrm rot="-8474603" flipH="1">
            <a:off x="7871784" y="38002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pic>
        <p:nvPicPr>
          <p:cNvPr id="8" name="Immagine 7">
            <a:extLst>
              <a:ext uri="{FF2B5EF4-FFF2-40B4-BE49-F238E27FC236}">
                <a16:creationId xmlns:a16="http://schemas.microsoft.com/office/drawing/2014/main" id="{2243307F-DBD6-A90F-7FF2-D4C3E06D402E}"/>
              </a:ext>
            </a:extLst>
          </p:cNvPr>
          <p:cNvPicPr>
            <a:picLocks noChangeAspect="1"/>
          </p:cNvPicPr>
          <p:nvPr/>
        </p:nvPicPr>
        <p:blipFill>
          <a:blip r:embed="rId3"/>
          <a:stretch>
            <a:fillRect/>
          </a:stretch>
        </p:blipFill>
        <p:spPr>
          <a:xfrm>
            <a:off x="3162322" y="724961"/>
            <a:ext cx="2879090" cy="2534130"/>
          </a:xfrm>
          <a:prstGeom prst="rect">
            <a:avLst/>
          </a:prstGeom>
        </p:spPr>
      </p:pic>
      <p:sp>
        <p:nvSpPr>
          <p:cNvPr id="7" name="Rettangolo 6">
            <a:extLst>
              <a:ext uri="{FF2B5EF4-FFF2-40B4-BE49-F238E27FC236}">
                <a16:creationId xmlns:a16="http://schemas.microsoft.com/office/drawing/2014/main" id="{B106DF3C-D126-3935-37C5-34041A39FACF}"/>
              </a:ext>
            </a:extLst>
          </p:cNvPr>
          <p:cNvSpPr/>
          <p:nvPr userDrawn="1"/>
        </p:nvSpPr>
        <p:spPr>
          <a:xfrm>
            <a:off x="1626122" y="4870254"/>
            <a:ext cx="5951491" cy="276999"/>
          </a:xfrm>
          <a:prstGeom prst="rect">
            <a:avLst/>
          </a:prstGeom>
        </p:spPr>
        <p:txBody>
          <a:bodyPr wrap="square">
            <a:spAutoFit/>
          </a:bodyPr>
          <a:lstStyle/>
          <a:p>
            <a:pPr algn="just"/>
            <a:r>
              <a:rPr lang="it-IT" sz="600" b="0" dirty="0" err="1">
                <a:solidFill>
                  <a:schemeClr val="tx1"/>
                </a:solidFill>
                <a:latin typeface="Calibri Light" panose="020F0302020204030204" pitchFamily="34" charset="0"/>
                <a:cs typeface="Calibri Light" panose="020F0302020204030204" pitchFamily="34" charset="0"/>
              </a:rPr>
              <a:t>Funded</a:t>
            </a:r>
            <a:r>
              <a:rPr lang="it-IT" sz="600" b="0" dirty="0">
                <a:solidFill>
                  <a:schemeClr val="tx1"/>
                </a:solidFill>
                <a:latin typeface="Calibri Light" panose="020F0302020204030204" pitchFamily="34" charset="0"/>
                <a:cs typeface="Calibri Light" panose="020F0302020204030204" pitchFamily="34" charset="0"/>
              </a:rPr>
              <a:t> by the </a:t>
            </a:r>
            <a:r>
              <a:rPr lang="it-IT" sz="600" dirty="0" err="1">
                <a:solidFill>
                  <a:schemeClr val="tx1"/>
                </a:solidFill>
                <a:latin typeface="Calibri Light" panose="020F0302020204030204" pitchFamily="34" charset="0"/>
                <a:cs typeface="Calibri Light" panose="020F0302020204030204" pitchFamily="34" charset="0"/>
              </a:rPr>
              <a:t>Eu</a:t>
            </a:r>
            <a:r>
              <a:rPr lang="it-IT" sz="600" b="0" dirty="0" err="1">
                <a:solidFill>
                  <a:schemeClr val="tx1"/>
                </a:solidFill>
                <a:latin typeface="Calibri Light" panose="020F0302020204030204" pitchFamily="34" charset="0"/>
                <a:cs typeface="Calibri Light" panose="020F0302020204030204" pitchFamily="34" charset="0"/>
              </a:rPr>
              <a:t>ropean</a:t>
            </a:r>
            <a:r>
              <a:rPr lang="it-IT" sz="600" b="0" dirty="0">
                <a:solidFill>
                  <a:schemeClr val="tx1"/>
                </a:solidFill>
                <a:latin typeface="Calibri Light" panose="020F0302020204030204" pitchFamily="34" charset="0"/>
                <a:cs typeface="Calibri Light" panose="020F0302020204030204" pitchFamily="34" charset="0"/>
              </a:rPr>
              <a:t> Union under the </a:t>
            </a:r>
            <a:r>
              <a:rPr lang="it-IT" sz="600" dirty="0">
                <a:solidFill>
                  <a:schemeClr val="tx1"/>
                </a:solidFill>
                <a:latin typeface="Calibri Light" panose="020F0302020204030204" pitchFamily="34" charset="0"/>
                <a:cs typeface="Calibri Light" panose="020F0302020204030204" pitchFamily="34" charset="0"/>
              </a:rPr>
              <a:t>G</a:t>
            </a:r>
            <a:r>
              <a:rPr lang="it-IT" sz="600" b="0" dirty="0">
                <a:solidFill>
                  <a:schemeClr val="tx1"/>
                </a:solidFill>
                <a:latin typeface="Calibri Light" panose="020F0302020204030204" pitchFamily="34" charset="0"/>
                <a:cs typeface="Calibri Light" panose="020F0302020204030204" pitchFamily="34" charset="0"/>
              </a:rPr>
              <a:t>rant </a:t>
            </a:r>
            <a:r>
              <a:rPr lang="it-IT" sz="600" dirty="0">
                <a:solidFill>
                  <a:schemeClr val="tx1"/>
                </a:solidFill>
                <a:latin typeface="Calibri Light" panose="020F0302020204030204" pitchFamily="34" charset="0"/>
                <a:cs typeface="Calibri Light" panose="020F0302020204030204" pitchFamily="34" charset="0"/>
              </a:rPr>
              <a:t>A</a:t>
            </a:r>
            <a:r>
              <a:rPr lang="it-IT" sz="600" b="0" dirty="0">
                <a:solidFill>
                  <a:schemeClr val="tx1"/>
                </a:solidFill>
                <a:latin typeface="Calibri Light" panose="020F0302020204030204" pitchFamily="34" charset="0"/>
                <a:cs typeface="Calibri Light" panose="020F0302020204030204" pitchFamily="34" charset="0"/>
              </a:rPr>
              <a:t>greement 101095188. </a:t>
            </a:r>
            <a:r>
              <a:rPr lang="en-US" sz="600" b="0" dirty="0">
                <a:solidFill>
                  <a:schemeClr val="tx1"/>
                </a:solidFill>
                <a:latin typeface="Calibri Light" panose="020F0302020204030204" pitchFamily="34" charset="0"/>
                <a:cs typeface="Calibri Light" panose="020F0302020204030204" pitchFamily="34" charset="0"/>
              </a:rPr>
              <a:t>Views and opinions expressed are however those of the author(s) only and do not necessarily reflect those of the European Union or the European Research Executive Agency. Neither the European Union nor the granting authority can be held responsible for them.</a:t>
            </a:r>
            <a:endParaRPr lang="it-IT" sz="600" b="0" dirty="0">
              <a:solidFill>
                <a:schemeClr val="tx1"/>
              </a:solidFill>
              <a:latin typeface="Calibri Light" panose="020F0302020204030204" pitchFamily="34" charset="0"/>
              <a:cs typeface="Calibri Light" panose="020F0302020204030204" pitchFamily="34" charset="0"/>
            </a:endParaRPr>
          </a:p>
        </p:txBody>
      </p:sp>
      <p:pic>
        <p:nvPicPr>
          <p:cNvPr id="10" name="Immagine 9">
            <a:extLst>
              <a:ext uri="{FF2B5EF4-FFF2-40B4-BE49-F238E27FC236}">
                <a16:creationId xmlns:a16="http://schemas.microsoft.com/office/drawing/2014/main" id="{3AA7C0DE-C05A-135B-46DF-1046D49C3EBD}"/>
              </a:ext>
            </a:extLst>
          </p:cNvPr>
          <p:cNvPicPr>
            <a:picLocks noChangeAspect="1"/>
          </p:cNvPicPr>
          <p:nvPr/>
        </p:nvPicPr>
        <p:blipFill>
          <a:blip r:embed="rId4"/>
          <a:stretch>
            <a:fillRect/>
          </a:stretch>
        </p:blipFill>
        <p:spPr>
          <a:xfrm>
            <a:off x="66879" y="4693460"/>
            <a:ext cx="1087863" cy="443733"/>
          </a:xfrm>
          <a:prstGeom prst="rect">
            <a:avLst/>
          </a:prstGeom>
        </p:spPr>
      </p:pic>
      <p:sp>
        <p:nvSpPr>
          <p:cNvPr id="3" name="CuadroTexto 2">
            <a:extLst>
              <a:ext uri="{FF2B5EF4-FFF2-40B4-BE49-F238E27FC236}">
                <a16:creationId xmlns:a16="http://schemas.microsoft.com/office/drawing/2014/main" id="{07CD5220-B16F-2167-412F-888290E4D4B1}"/>
              </a:ext>
            </a:extLst>
          </p:cNvPr>
          <p:cNvSpPr txBox="1"/>
          <p:nvPr/>
        </p:nvSpPr>
        <p:spPr>
          <a:xfrm>
            <a:off x="2077069" y="3304600"/>
            <a:ext cx="4711030" cy="1015663"/>
          </a:xfrm>
          <a:prstGeom prst="rect">
            <a:avLst/>
          </a:prstGeom>
          <a:noFill/>
        </p:spPr>
        <p:txBody>
          <a:bodyPr wrap="square">
            <a:spAutoFit/>
          </a:bodyPr>
          <a:lstStyle/>
          <a:p>
            <a:pPr marL="174625" indent="0" algn="ctr"/>
            <a:r>
              <a:rPr lang="en-US" sz="2000" b="1" u="sng" dirty="0">
                <a:solidFill>
                  <a:srgbClr val="FBB929"/>
                </a:solidFill>
                <a:latin typeface="Arima" pitchFamily="2" charset="0"/>
                <a:cs typeface="Arima" pitchFamily="2" charset="0"/>
              </a:rPr>
              <a:t>Development of virtual maps for points of interest of the European Cultural Silk Route</a:t>
            </a:r>
          </a:p>
        </p:txBody>
      </p:sp>
      <p:sp>
        <p:nvSpPr>
          <p:cNvPr id="5" name="CuadroTexto 4">
            <a:extLst>
              <a:ext uri="{FF2B5EF4-FFF2-40B4-BE49-F238E27FC236}">
                <a16:creationId xmlns:a16="http://schemas.microsoft.com/office/drawing/2014/main" id="{901E344E-D649-1179-8C38-53B27B5B9441}"/>
              </a:ext>
            </a:extLst>
          </p:cNvPr>
          <p:cNvSpPr txBox="1"/>
          <p:nvPr/>
        </p:nvSpPr>
        <p:spPr>
          <a:xfrm>
            <a:off x="7717132" y="9739"/>
            <a:ext cx="1447569" cy="707886"/>
          </a:xfrm>
          <a:prstGeom prst="rect">
            <a:avLst/>
          </a:prstGeom>
          <a:noFill/>
        </p:spPr>
        <p:txBody>
          <a:bodyPr wrap="square">
            <a:spAutoFit/>
          </a:bodyPr>
          <a:lstStyle/>
          <a:p>
            <a:r>
              <a:rPr lang="es-ES" sz="1000" dirty="0">
                <a:solidFill>
                  <a:schemeClr val="tx1"/>
                </a:solidFill>
                <a:latin typeface="Calibri Light" panose="020F0302020204030204" pitchFamily="34" charset="0"/>
                <a:cs typeface="Calibri Light" panose="020F0302020204030204" pitchFamily="34" charset="0"/>
              </a:rPr>
              <a:t>Defender el papel y el patrimonio cultural de la seda a escala nacional y europea</a:t>
            </a:r>
          </a:p>
        </p:txBody>
      </p:sp>
      <p:sp>
        <p:nvSpPr>
          <p:cNvPr id="2" name="Google Shape;690;p65">
            <a:extLst>
              <a:ext uri="{FF2B5EF4-FFF2-40B4-BE49-F238E27FC236}">
                <a16:creationId xmlns:a16="http://schemas.microsoft.com/office/drawing/2014/main" id="{6C0EE625-EF67-C271-854D-DEAB5852FD47}"/>
              </a:ext>
            </a:extLst>
          </p:cNvPr>
          <p:cNvSpPr/>
          <p:nvPr/>
        </p:nvSpPr>
        <p:spPr>
          <a:xfrm rot="6380432">
            <a:off x="7916820" y="4169116"/>
            <a:ext cx="1392417" cy="812213"/>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3001" b="22749"/>
          <a:stretch/>
        </p:blipFill>
        <p:spPr>
          <a:xfrm>
            <a:off x="-226436" y="130628"/>
            <a:ext cx="9919076" cy="4753429"/>
          </a:xfrm>
          <a:prstGeom prst="rect">
            <a:avLst/>
          </a:prstGeom>
        </p:spPr>
      </p:pic>
      <p:pic>
        <p:nvPicPr>
          <p:cNvPr id="9" name="Imagen 8"/>
          <p:cNvPicPr>
            <a:picLocks noChangeAspect="1"/>
          </p:cNvPicPr>
          <p:nvPr/>
        </p:nvPicPr>
        <p:blipFill rotWithShape="1">
          <a:blip r:embed="rId4"/>
          <a:srcRect l="898" t="-179" r="8759" b="4507"/>
          <a:stretch/>
        </p:blipFill>
        <p:spPr>
          <a:xfrm>
            <a:off x="1420519" y="372707"/>
            <a:ext cx="6229052" cy="4042343"/>
          </a:xfrm>
          <a:prstGeom prst="rect">
            <a:avLst/>
          </a:prstGeom>
        </p:spPr>
      </p:pic>
    </p:spTree>
    <p:extLst>
      <p:ext uri="{BB962C8B-B14F-4D97-AF65-F5344CB8AC3E}">
        <p14:creationId xmlns:p14="http://schemas.microsoft.com/office/powerpoint/2010/main" val="13315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3001" b="22749"/>
          <a:stretch/>
        </p:blipFill>
        <p:spPr>
          <a:xfrm>
            <a:off x="-226436" y="130628"/>
            <a:ext cx="9919076" cy="4753429"/>
          </a:xfrm>
          <a:prstGeom prst="rect">
            <a:avLst/>
          </a:prstGeom>
        </p:spPr>
      </p:pic>
      <p:pic>
        <p:nvPicPr>
          <p:cNvPr id="2" name="Imagen 1"/>
          <p:cNvPicPr>
            <a:picLocks noChangeAspect="1"/>
          </p:cNvPicPr>
          <p:nvPr/>
        </p:nvPicPr>
        <p:blipFill>
          <a:blip r:embed="rId3"/>
          <a:stretch>
            <a:fillRect/>
          </a:stretch>
        </p:blipFill>
        <p:spPr>
          <a:xfrm>
            <a:off x="1428751" y="394755"/>
            <a:ext cx="6267450" cy="4034369"/>
          </a:xfrm>
          <a:prstGeom prst="rect">
            <a:avLst/>
          </a:prstGeom>
        </p:spPr>
      </p:pic>
    </p:spTree>
    <p:extLst>
      <p:ext uri="{BB962C8B-B14F-4D97-AF65-F5344CB8AC3E}">
        <p14:creationId xmlns:p14="http://schemas.microsoft.com/office/powerpoint/2010/main" val="414803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3001" b="22749"/>
          <a:stretch/>
        </p:blipFill>
        <p:spPr>
          <a:xfrm>
            <a:off x="-226436" y="130628"/>
            <a:ext cx="9919076" cy="4753429"/>
          </a:xfrm>
          <a:prstGeom prst="rect">
            <a:avLst/>
          </a:prstGeom>
        </p:spPr>
      </p:pic>
      <p:pic>
        <p:nvPicPr>
          <p:cNvPr id="3" name="Imagen 2"/>
          <p:cNvPicPr>
            <a:picLocks noChangeAspect="1"/>
          </p:cNvPicPr>
          <p:nvPr/>
        </p:nvPicPr>
        <p:blipFill>
          <a:blip r:embed="rId3"/>
          <a:stretch>
            <a:fillRect/>
          </a:stretch>
        </p:blipFill>
        <p:spPr>
          <a:xfrm>
            <a:off x="1428750" y="374769"/>
            <a:ext cx="6267450" cy="4063881"/>
          </a:xfrm>
          <a:prstGeom prst="rect">
            <a:avLst/>
          </a:prstGeom>
        </p:spPr>
      </p:pic>
    </p:spTree>
    <p:extLst>
      <p:ext uri="{BB962C8B-B14F-4D97-AF65-F5344CB8AC3E}">
        <p14:creationId xmlns:p14="http://schemas.microsoft.com/office/powerpoint/2010/main" val="1456839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0009"/>
            <a:ext cx="9718764" cy="5551958"/>
          </a:xfrm>
          <a:prstGeom prst="rect">
            <a:avLst/>
          </a:prstGeom>
        </p:spPr>
      </p:pic>
      <p:pic>
        <p:nvPicPr>
          <p:cNvPr id="6" name="Imagen 5"/>
          <p:cNvPicPr>
            <a:picLocks noChangeAspect="1"/>
          </p:cNvPicPr>
          <p:nvPr/>
        </p:nvPicPr>
        <p:blipFill>
          <a:blip r:embed="rId4"/>
          <a:stretch>
            <a:fillRect/>
          </a:stretch>
        </p:blipFill>
        <p:spPr>
          <a:xfrm>
            <a:off x="1617260" y="1083563"/>
            <a:ext cx="6121021" cy="3481614"/>
          </a:xfrm>
          <a:prstGeom prst="rect">
            <a:avLst/>
          </a:prstGeom>
        </p:spPr>
      </p:pic>
      <p:sp>
        <p:nvSpPr>
          <p:cNvPr id="7" name="Subtítulo 1"/>
          <p:cNvSpPr>
            <a:spLocks noGrp="1"/>
          </p:cNvSpPr>
          <p:nvPr>
            <p:ph type="subTitle" idx="1"/>
          </p:nvPr>
        </p:nvSpPr>
        <p:spPr>
          <a:xfrm>
            <a:off x="0" y="83433"/>
            <a:ext cx="7936251" cy="2083222"/>
          </a:xfrm>
        </p:spPr>
        <p:txBody>
          <a:bodyPr/>
          <a:lstStyle/>
          <a:p>
            <a:pPr algn="just"/>
            <a:r>
              <a:rPr lang="en-US" dirty="0">
                <a:latin typeface="Arima" pitchFamily="2" charset="0"/>
                <a:cs typeface="Arima" pitchFamily="2" charset="0"/>
              </a:rPr>
              <a:t>Features of the map of points of interest:</a:t>
            </a:r>
          </a:p>
          <a:p>
            <a:pPr algn="just"/>
            <a:endParaRPr lang="en-US" dirty="0">
              <a:latin typeface="Arima" pitchFamily="2" charset="0"/>
              <a:cs typeface="Arima" pitchFamily="2" charset="0"/>
            </a:endParaRPr>
          </a:p>
          <a:p>
            <a:pPr algn="just">
              <a:buFont typeface="Arial" panose="020B0604020202020204" pitchFamily="34" charset="0"/>
              <a:buChar char="•"/>
            </a:pPr>
            <a:r>
              <a:rPr lang="en-US" dirty="0">
                <a:latin typeface="Arima" pitchFamily="2" charset="0"/>
                <a:cs typeface="Arima" pitchFamily="2" charset="0"/>
              </a:rPr>
              <a:t>Pop-up with information</a:t>
            </a:r>
          </a:p>
        </p:txBody>
      </p:sp>
    </p:spTree>
    <p:extLst>
      <p:ext uri="{BB962C8B-B14F-4D97-AF65-F5344CB8AC3E}">
        <p14:creationId xmlns:p14="http://schemas.microsoft.com/office/powerpoint/2010/main" val="4119854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69613CC-DBE5-4E20-1FE2-6B474E3C6EC3}"/>
              </a:ext>
            </a:extLst>
          </p:cNvPr>
          <p:cNvGrpSpPr/>
          <p:nvPr/>
        </p:nvGrpSpPr>
        <p:grpSpPr>
          <a:xfrm>
            <a:off x="606386" y="0"/>
            <a:ext cx="7969327" cy="5143500"/>
            <a:chOff x="606386" y="0"/>
            <a:chExt cx="7969327" cy="514350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86" y="0"/>
              <a:ext cx="7969327" cy="5143500"/>
            </a:xfrm>
            <a:prstGeom prst="rect">
              <a:avLst/>
            </a:prstGeom>
          </p:spPr>
        </p:pic>
        <p:pic>
          <p:nvPicPr>
            <p:cNvPr id="4" name="Imagen 3"/>
            <p:cNvPicPr>
              <a:picLocks noChangeAspect="1"/>
            </p:cNvPicPr>
            <p:nvPr/>
          </p:nvPicPr>
          <p:blipFill>
            <a:blip r:embed="rId4"/>
            <a:stretch>
              <a:fillRect/>
            </a:stretch>
          </p:blipFill>
          <p:spPr>
            <a:xfrm>
              <a:off x="1951738" y="371474"/>
              <a:ext cx="4996432" cy="3227125"/>
            </a:xfrm>
            <a:prstGeom prst="rect">
              <a:avLst/>
            </a:prstGeom>
          </p:spPr>
        </p:pic>
      </p:grpSp>
      <p:sp>
        <p:nvSpPr>
          <p:cNvPr id="5" name="Elipse 4"/>
          <p:cNvSpPr/>
          <p:nvPr/>
        </p:nvSpPr>
        <p:spPr>
          <a:xfrm>
            <a:off x="3886834" y="2342514"/>
            <a:ext cx="800100" cy="3048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4460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3001" b="22749"/>
          <a:stretch/>
        </p:blipFill>
        <p:spPr>
          <a:xfrm>
            <a:off x="-226436" y="130628"/>
            <a:ext cx="9919076" cy="4753429"/>
          </a:xfrm>
          <a:prstGeom prst="rect">
            <a:avLst/>
          </a:prstGeom>
        </p:spPr>
      </p:pic>
      <p:pic>
        <p:nvPicPr>
          <p:cNvPr id="4" name="Imagen 3"/>
          <p:cNvPicPr>
            <a:picLocks noChangeAspect="1"/>
          </p:cNvPicPr>
          <p:nvPr/>
        </p:nvPicPr>
        <p:blipFill>
          <a:blip r:embed="rId4"/>
          <a:stretch>
            <a:fillRect/>
          </a:stretch>
        </p:blipFill>
        <p:spPr>
          <a:xfrm>
            <a:off x="1423418" y="390524"/>
            <a:ext cx="6253732" cy="4039197"/>
          </a:xfrm>
          <a:prstGeom prst="rect">
            <a:avLst/>
          </a:prstGeom>
        </p:spPr>
      </p:pic>
      <p:sp>
        <p:nvSpPr>
          <p:cNvPr id="6" name="Elipse 5"/>
          <p:cNvSpPr/>
          <p:nvPr/>
        </p:nvSpPr>
        <p:spPr>
          <a:xfrm>
            <a:off x="3809998" y="2847974"/>
            <a:ext cx="1001437" cy="3787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rotWithShape="1">
          <a:blip r:embed="rId5"/>
          <a:srcRect r="17005"/>
          <a:stretch/>
        </p:blipFill>
        <p:spPr>
          <a:xfrm>
            <a:off x="1430735" y="390524"/>
            <a:ext cx="6236889" cy="4039197"/>
          </a:xfrm>
          <a:prstGeom prst="rect">
            <a:avLst/>
          </a:prstGeom>
        </p:spPr>
      </p:pic>
    </p:spTree>
    <p:extLst>
      <p:ext uri="{BB962C8B-B14F-4D97-AF65-F5344CB8AC3E}">
        <p14:creationId xmlns:p14="http://schemas.microsoft.com/office/powerpoint/2010/main" val="281052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8"/>
        <p:cNvGrpSpPr/>
        <p:nvPr/>
      </p:nvGrpSpPr>
      <p:grpSpPr>
        <a:xfrm>
          <a:off x="0" y="0"/>
          <a:ext cx="0" cy="0"/>
          <a:chOff x="0" y="0"/>
          <a:chExt cx="0" cy="0"/>
        </a:xfrm>
      </p:grpSpPr>
      <p:sp>
        <p:nvSpPr>
          <p:cNvPr id="6" name="Google Shape;814;p69">
            <a:extLst>
              <a:ext uri="{FF2B5EF4-FFF2-40B4-BE49-F238E27FC236}">
                <a16:creationId xmlns:a16="http://schemas.microsoft.com/office/drawing/2014/main" id="{427D99C2-2DF6-F557-B7B9-13740A91B4D4}"/>
              </a:ext>
            </a:extLst>
          </p:cNvPr>
          <p:cNvSpPr/>
          <p:nvPr/>
        </p:nvSpPr>
        <p:spPr>
          <a:xfrm rot="204443" flipH="1">
            <a:off x="401530" y="597928"/>
            <a:ext cx="4299415" cy="3947642"/>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es-ES"/>
          </a:p>
        </p:txBody>
      </p:sp>
      <p:cxnSp>
        <p:nvCxnSpPr>
          <p:cNvPr id="3279" name="Google Shape;3279;p113"/>
          <p:cNvCxnSpPr>
            <a:cxnSpLocks/>
          </p:cNvCxnSpPr>
          <p:nvPr/>
        </p:nvCxnSpPr>
        <p:spPr>
          <a:xfrm>
            <a:off x="1272863" y="1101489"/>
            <a:ext cx="0" cy="634500"/>
          </a:xfrm>
          <a:prstGeom prst="straightConnector1">
            <a:avLst/>
          </a:prstGeom>
          <a:noFill/>
          <a:ln w="9525" cap="flat" cmpd="sng">
            <a:solidFill>
              <a:schemeClr val="accent4"/>
            </a:solidFill>
            <a:prstDash val="solid"/>
            <a:round/>
            <a:headEnd type="none" w="med" len="med"/>
            <a:tailEnd type="none" w="med" len="med"/>
          </a:ln>
        </p:spPr>
      </p:cxnSp>
      <p:cxnSp>
        <p:nvCxnSpPr>
          <p:cNvPr id="3282" name="Google Shape;3282;p113"/>
          <p:cNvCxnSpPr>
            <a:cxnSpLocks/>
          </p:cNvCxnSpPr>
          <p:nvPr/>
        </p:nvCxnSpPr>
        <p:spPr>
          <a:xfrm>
            <a:off x="1272863" y="1906872"/>
            <a:ext cx="0" cy="634500"/>
          </a:xfrm>
          <a:prstGeom prst="straightConnector1">
            <a:avLst/>
          </a:prstGeom>
          <a:noFill/>
          <a:ln w="9525" cap="flat" cmpd="sng">
            <a:solidFill>
              <a:schemeClr val="accent4"/>
            </a:solidFill>
            <a:prstDash val="solid"/>
            <a:round/>
            <a:headEnd type="none" w="med" len="med"/>
            <a:tailEnd type="none" w="med" len="med"/>
          </a:ln>
        </p:spPr>
      </p:cxnSp>
      <p:cxnSp>
        <p:nvCxnSpPr>
          <p:cNvPr id="3284" name="Google Shape;3284;p113"/>
          <p:cNvCxnSpPr>
            <a:cxnSpLocks/>
          </p:cNvCxnSpPr>
          <p:nvPr/>
        </p:nvCxnSpPr>
        <p:spPr>
          <a:xfrm>
            <a:off x="1272863" y="2712255"/>
            <a:ext cx="0" cy="805500"/>
          </a:xfrm>
          <a:prstGeom prst="straightConnector1">
            <a:avLst/>
          </a:prstGeom>
          <a:noFill/>
          <a:ln w="9525" cap="flat" cmpd="sng">
            <a:solidFill>
              <a:schemeClr val="accent4"/>
            </a:solidFill>
            <a:prstDash val="solid"/>
            <a:round/>
            <a:headEnd type="none" w="med" len="med"/>
            <a:tailEnd type="none" w="med" len="med"/>
          </a:ln>
        </p:spPr>
      </p:cxnSp>
      <p:grpSp>
        <p:nvGrpSpPr>
          <p:cNvPr id="3286" name="Google Shape;3286;p113"/>
          <p:cNvGrpSpPr/>
          <p:nvPr/>
        </p:nvGrpSpPr>
        <p:grpSpPr>
          <a:xfrm>
            <a:off x="977463" y="3537043"/>
            <a:ext cx="503535" cy="546986"/>
            <a:chOff x="4680412" y="3598557"/>
            <a:chExt cx="503535" cy="546986"/>
          </a:xfrm>
        </p:grpSpPr>
        <p:sp>
          <p:nvSpPr>
            <p:cNvPr id="3287" name="Google Shape;3287;p113"/>
            <p:cNvSpPr/>
            <p:nvPr/>
          </p:nvSpPr>
          <p:spPr>
            <a:xfrm rot="-204281">
              <a:off x="4693032" y="3692623"/>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es-ES"/>
            </a:p>
          </p:txBody>
        </p:sp>
        <p:sp>
          <p:nvSpPr>
            <p:cNvPr id="3288" name="Google Shape;3288;p113"/>
            <p:cNvSpPr/>
            <p:nvPr/>
          </p:nvSpPr>
          <p:spPr>
            <a:xfrm rot="-204334">
              <a:off x="4788391" y="3730169"/>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txBody>
            <a:bodyPr/>
            <a:lstStyle/>
            <a:p>
              <a:endParaRPr lang="es-ES"/>
            </a:p>
          </p:txBody>
        </p:sp>
        <p:grpSp>
          <p:nvGrpSpPr>
            <p:cNvPr id="3289" name="Google Shape;3289;p113"/>
            <p:cNvGrpSpPr/>
            <p:nvPr/>
          </p:nvGrpSpPr>
          <p:grpSpPr>
            <a:xfrm>
              <a:off x="5003229" y="3598557"/>
              <a:ext cx="180713" cy="142842"/>
              <a:chOff x="5042904" y="1945982"/>
              <a:chExt cx="180713" cy="142842"/>
            </a:xfrm>
          </p:grpSpPr>
          <p:sp>
            <p:nvSpPr>
              <p:cNvPr id="3290" name="Google Shape;3290;p113"/>
              <p:cNvSpPr/>
              <p:nvPr/>
            </p:nvSpPr>
            <p:spPr>
              <a:xfrm rot="3582339" flipH="1">
                <a:off x="5201827" y="2068871"/>
                <a:ext cx="20493" cy="14764"/>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291" name="Google Shape;3291;p113"/>
              <p:cNvSpPr/>
              <p:nvPr/>
            </p:nvSpPr>
            <p:spPr>
              <a:xfrm rot="3582339" flipH="1">
                <a:off x="5185495" y="2012993"/>
                <a:ext cx="19106" cy="15916"/>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292" name="Google Shape;3292;p113"/>
              <p:cNvSpPr/>
              <p:nvPr/>
            </p:nvSpPr>
            <p:spPr>
              <a:xfrm rot="3582339" flipH="1">
                <a:off x="5068329" y="1951914"/>
                <a:ext cx="24470" cy="18694"/>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293" name="Google Shape;3293;p113"/>
              <p:cNvSpPr/>
              <p:nvPr/>
            </p:nvSpPr>
            <p:spPr>
              <a:xfrm rot="3582339" flipH="1">
                <a:off x="5145426" y="2070189"/>
                <a:ext cx="16678" cy="12119"/>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294" name="Google Shape;3294;p113"/>
              <p:cNvSpPr/>
              <p:nvPr/>
            </p:nvSpPr>
            <p:spPr>
              <a:xfrm rot="3582339" flipH="1">
                <a:off x="5144228" y="1956801"/>
                <a:ext cx="19064" cy="12688"/>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295" name="Google Shape;3295;p113"/>
              <p:cNvSpPr/>
              <p:nvPr/>
            </p:nvSpPr>
            <p:spPr>
              <a:xfrm rot="3582339" flipH="1">
                <a:off x="5043480" y="2012358"/>
                <a:ext cx="27670" cy="17215"/>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296" name="Google Shape;3296;p113"/>
              <p:cNvSpPr/>
              <p:nvPr/>
            </p:nvSpPr>
            <p:spPr>
              <a:xfrm rot="3582339" flipH="1">
                <a:off x="5108505" y="2014241"/>
                <a:ext cx="19730" cy="13446"/>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grpSp>
      <p:sp>
        <p:nvSpPr>
          <p:cNvPr id="3298" name="Google Shape;3298;p113"/>
          <p:cNvSpPr txBox="1">
            <a:spLocks noGrp="1"/>
          </p:cNvSpPr>
          <p:nvPr>
            <p:ph type="title"/>
          </p:nvPr>
        </p:nvSpPr>
        <p:spPr>
          <a:xfrm>
            <a:off x="-5332782" y="491748"/>
            <a:ext cx="7704000" cy="3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ES" dirty="0" err="1"/>
              <a:t>Steps</a:t>
            </a:r>
            <a:r>
              <a:rPr lang="es-ES" dirty="0"/>
              <a:t> : </a:t>
            </a:r>
            <a:endParaRPr dirty="0">
              <a:solidFill>
                <a:schemeClr val="accent4"/>
              </a:solidFill>
            </a:endParaRPr>
          </a:p>
        </p:txBody>
      </p:sp>
      <p:grpSp>
        <p:nvGrpSpPr>
          <p:cNvPr id="3299" name="Google Shape;3299;p113"/>
          <p:cNvGrpSpPr/>
          <p:nvPr/>
        </p:nvGrpSpPr>
        <p:grpSpPr>
          <a:xfrm flipH="1">
            <a:off x="874041" y="1165836"/>
            <a:ext cx="606958" cy="508043"/>
            <a:chOff x="8374006" y="706375"/>
            <a:chExt cx="606958" cy="508043"/>
          </a:xfrm>
        </p:grpSpPr>
        <p:sp>
          <p:nvSpPr>
            <p:cNvPr id="3300" name="Google Shape;3300;p113"/>
            <p:cNvSpPr/>
            <p:nvPr/>
          </p:nvSpPr>
          <p:spPr>
            <a:xfrm rot="204281" flipH="1">
              <a:off x="8386626" y="761498"/>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es-ES"/>
            </a:p>
          </p:txBody>
        </p:sp>
        <p:sp>
          <p:nvSpPr>
            <p:cNvPr id="3301" name="Google Shape;3301;p113"/>
            <p:cNvSpPr/>
            <p:nvPr/>
          </p:nvSpPr>
          <p:spPr>
            <a:xfrm rot="204334" flipH="1">
              <a:off x="8387026" y="799044"/>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txBody>
            <a:bodyPr/>
            <a:lstStyle/>
            <a:p>
              <a:endParaRPr lang="es-ES"/>
            </a:p>
          </p:txBody>
        </p:sp>
        <p:grpSp>
          <p:nvGrpSpPr>
            <p:cNvPr id="3302" name="Google Shape;3302;p113"/>
            <p:cNvGrpSpPr/>
            <p:nvPr/>
          </p:nvGrpSpPr>
          <p:grpSpPr>
            <a:xfrm rot="6138553" flipH="1">
              <a:off x="8757150" y="713675"/>
              <a:ext cx="191957" cy="219803"/>
              <a:chOff x="7852208" y="207243"/>
              <a:chExt cx="1130465" cy="1294452"/>
            </a:xfrm>
          </p:grpSpPr>
          <p:sp>
            <p:nvSpPr>
              <p:cNvPr id="3303" name="Google Shape;3303;p113"/>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04" name="Google Shape;3304;p113"/>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05" name="Google Shape;3305;p113"/>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06" name="Google Shape;3306;p113"/>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07" name="Google Shape;3307;p113"/>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08" name="Google Shape;3308;p113"/>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09" name="Google Shape;3309;p113"/>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grpSp>
      <p:sp>
        <p:nvSpPr>
          <p:cNvPr id="3310" name="Google Shape;3310;p113"/>
          <p:cNvSpPr txBox="1"/>
          <p:nvPr/>
        </p:nvSpPr>
        <p:spPr>
          <a:xfrm>
            <a:off x="1537309" y="1126860"/>
            <a:ext cx="3443293" cy="460800"/>
          </a:xfrm>
          <a:prstGeom prst="rect">
            <a:avLst/>
          </a:prstGeom>
          <a:noFill/>
          <a:ln>
            <a:noFill/>
          </a:ln>
        </p:spPr>
        <p:txBody>
          <a:bodyPr spcFirstLastPara="1" wrap="square" lIns="91425" tIns="91425" rIns="91425" bIns="91425" anchor="b" anchorCtr="0">
            <a:noAutofit/>
          </a:bodyPr>
          <a:lstStyle/>
          <a:p>
            <a:pPr lvl="0"/>
            <a:r>
              <a:rPr lang="en-US" sz="1800" dirty="0">
                <a:solidFill>
                  <a:schemeClr val="dk1"/>
                </a:solidFill>
                <a:latin typeface="Calibri Light" panose="020F0302020204030204" pitchFamily="34" charset="0"/>
                <a:ea typeface="Roboto Slab"/>
                <a:cs typeface="Roboto Slab"/>
                <a:sym typeface="Roboto Slab"/>
              </a:rPr>
              <a:t>Search for points of interest </a:t>
            </a:r>
            <a:r>
              <a:rPr lang="en" sz="1800" dirty="0">
                <a:solidFill>
                  <a:schemeClr val="dk1"/>
                </a:solidFill>
                <a:latin typeface="Calibri Light" panose="020F0302020204030204" pitchFamily="34" charset="0"/>
                <a:ea typeface="Roboto Slab"/>
                <a:cs typeface="Roboto Slab"/>
                <a:sym typeface="Roboto Slab"/>
              </a:rPr>
              <a:t>POI</a:t>
            </a:r>
            <a:endParaRPr sz="1800" dirty="0">
              <a:solidFill>
                <a:schemeClr val="dk1"/>
              </a:solidFill>
              <a:latin typeface="Calibri Light" panose="020F0302020204030204" pitchFamily="34" charset="0"/>
              <a:ea typeface="Roboto Slab"/>
              <a:cs typeface="Roboto Slab"/>
              <a:sym typeface="Roboto Slab"/>
            </a:endParaRPr>
          </a:p>
        </p:txBody>
      </p:sp>
      <p:sp>
        <p:nvSpPr>
          <p:cNvPr id="3311" name="Google Shape;3311;p113"/>
          <p:cNvSpPr txBox="1"/>
          <p:nvPr/>
        </p:nvSpPr>
        <p:spPr>
          <a:xfrm>
            <a:off x="1541855" y="1425723"/>
            <a:ext cx="6517148" cy="501162"/>
          </a:xfrm>
          <a:prstGeom prst="rect">
            <a:avLst/>
          </a:prstGeom>
          <a:noFill/>
          <a:ln>
            <a:noFill/>
          </a:ln>
        </p:spPr>
        <p:txBody>
          <a:bodyPr spcFirstLastPara="1" wrap="square" lIns="91425" tIns="91425" rIns="91425" bIns="91425" anchor="t" anchorCtr="0">
            <a:noAutofit/>
          </a:bodyPr>
          <a:lstStyle/>
          <a:p>
            <a:pPr lvl="0"/>
            <a:r>
              <a:rPr lang="it-IT" dirty="0">
                <a:solidFill>
                  <a:schemeClr val="dk1"/>
                </a:solidFill>
                <a:latin typeface="Calibri Light" panose="020F0302020204030204" pitchFamily="34" charset="0"/>
                <a:ea typeface="Nunito"/>
                <a:cs typeface="Nunito"/>
                <a:sym typeface="Nunito"/>
              </a:rPr>
              <a:t>Gathering information. Classification on tipology. Translate into different languages</a:t>
            </a:r>
          </a:p>
        </p:txBody>
      </p:sp>
      <p:sp>
        <p:nvSpPr>
          <p:cNvPr id="3312" name="Google Shape;3312;p113"/>
          <p:cNvSpPr txBox="1"/>
          <p:nvPr/>
        </p:nvSpPr>
        <p:spPr>
          <a:xfrm>
            <a:off x="1537310" y="1938735"/>
            <a:ext cx="3173400" cy="460800"/>
          </a:xfrm>
          <a:prstGeom prst="rect">
            <a:avLst/>
          </a:prstGeom>
          <a:noFill/>
          <a:ln>
            <a:noFill/>
          </a:ln>
        </p:spPr>
        <p:txBody>
          <a:bodyPr spcFirstLastPara="1" wrap="square" lIns="91425" tIns="91425" rIns="91425" bIns="91425" anchor="b" anchorCtr="0">
            <a:noAutofit/>
          </a:bodyPr>
          <a:lstStyle/>
          <a:p>
            <a:pPr lvl="0"/>
            <a:r>
              <a:rPr lang="it-IT" sz="1800" dirty="0">
                <a:solidFill>
                  <a:schemeClr val="dk1"/>
                </a:solidFill>
                <a:latin typeface="Calibri Light" panose="020F0302020204030204" pitchFamily="34" charset="0"/>
                <a:ea typeface="Roboto Slab"/>
                <a:cs typeface="Roboto Slab"/>
                <a:sym typeface="Roboto Slab"/>
              </a:rPr>
              <a:t>Georeferencing the points</a:t>
            </a:r>
          </a:p>
        </p:txBody>
      </p:sp>
      <p:sp>
        <p:nvSpPr>
          <p:cNvPr id="3313" name="Google Shape;3313;p113"/>
          <p:cNvSpPr txBox="1"/>
          <p:nvPr/>
        </p:nvSpPr>
        <p:spPr>
          <a:xfrm>
            <a:off x="5291907" y="2226538"/>
            <a:ext cx="3775083"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it-IT" dirty="0">
              <a:solidFill>
                <a:schemeClr val="dk1"/>
              </a:solidFill>
              <a:latin typeface="Calibri Light" panose="020F0302020204030204" pitchFamily="34" charset="0"/>
              <a:ea typeface="Nunito"/>
              <a:cs typeface="Nunito"/>
              <a:sym typeface="Nunito"/>
            </a:endParaRPr>
          </a:p>
        </p:txBody>
      </p:sp>
      <p:sp>
        <p:nvSpPr>
          <p:cNvPr id="3314" name="Google Shape;3314;p113"/>
          <p:cNvSpPr txBox="1"/>
          <p:nvPr/>
        </p:nvSpPr>
        <p:spPr>
          <a:xfrm>
            <a:off x="1526953" y="2753094"/>
            <a:ext cx="3173400" cy="460800"/>
          </a:xfrm>
          <a:prstGeom prst="rect">
            <a:avLst/>
          </a:prstGeom>
          <a:noFill/>
          <a:ln>
            <a:noFill/>
          </a:ln>
        </p:spPr>
        <p:txBody>
          <a:bodyPr spcFirstLastPara="1" wrap="square" lIns="91425" tIns="91425" rIns="91425" bIns="91425" anchor="b" anchorCtr="0">
            <a:noAutofit/>
          </a:bodyPr>
          <a:lstStyle/>
          <a:p>
            <a:pPr lvl="0"/>
            <a:r>
              <a:rPr lang="it-IT" sz="1800" dirty="0">
                <a:solidFill>
                  <a:schemeClr val="dk1"/>
                </a:solidFill>
                <a:latin typeface="Calibri Light" panose="020F0302020204030204" pitchFamily="34" charset="0"/>
                <a:ea typeface="Roboto Slab"/>
                <a:cs typeface="Roboto Slab"/>
                <a:sym typeface="Roboto Slab"/>
              </a:rPr>
              <a:t>Generate thematic mapping</a:t>
            </a:r>
          </a:p>
        </p:txBody>
      </p:sp>
      <p:sp>
        <p:nvSpPr>
          <p:cNvPr id="3315" name="Google Shape;3315;p113"/>
          <p:cNvSpPr txBox="1"/>
          <p:nvPr/>
        </p:nvSpPr>
        <p:spPr>
          <a:xfrm>
            <a:off x="1534484" y="3070585"/>
            <a:ext cx="3762901" cy="341400"/>
          </a:xfrm>
          <a:prstGeom prst="rect">
            <a:avLst/>
          </a:prstGeom>
          <a:noFill/>
          <a:ln>
            <a:noFill/>
          </a:ln>
        </p:spPr>
        <p:txBody>
          <a:bodyPr spcFirstLastPara="1" wrap="square" lIns="91425" tIns="91425" rIns="91425" bIns="91425" anchor="t" anchorCtr="0">
            <a:noAutofit/>
          </a:bodyPr>
          <a:lstStyle/>
          <a:p>
            <a:pPr lvl="0"/>
            <a:r>
              <a:rPr lang="en-US" dirty="0">
                <a:solidFill>
                  <a:schemeClr val="dk1"/>
                </a:solidFill>
                <a:latin typeface="Calibri Light" panose="020F0302020204030204" pitchFamily="34" charset="0"/>
                <a:ea typeface="Nunito"/>
                <a:cs typeface="Nunito"/>
                <a:sym typeface="Nunito"/>
              </a:rPr>
              <a:t>Production and publication of the cartography</a:t>
            </a:r>
            <a:endParaRPr lang="it-IT" dirty="0">
              <a:solidFill>
                <a:schemeClr val="dk1"/>
              </a:solidFill>
              <a:latin typeface="Calibri Light" panose="020F0302020204030204" pitchFamily="34" charset="0"/>
              <a:ea typeface="Nunito"/>
              <a:cs typeface="Nunito"/>
              <a:sym typeface="Nunito"/>
            </a:endParaRPr>
          </a:p>
        </p:txBody>
      </p:sp>
      <p:sp>
        <p:nvSpPr>
          <p:cNvPr id="3316" name="Google Shape;3316;p113"/>
          <p:cNvSpPr txBox="1"/>
          <p:nvPr/>
        </p:nvSpPr>
        <p:spPr>
          <a:xfrm>
            <a:off x="1568260" y="3586422"/>
            <a:ext cx="3173400" cy="460800"/>
          </a:xfrm>
          <a:prstGeom prst="rect">
            <a:avLst/>
          </a:prstGeom>
          <a:noFill/>
          <a:ln>
            <a:noFill/>
          </a:ln>
        </p:spPr>
        <p:txBody>
          <a:bodyPr spcFirstLastPara="1" wrap="square" lIns="91425" tIns="91425" rIns="91425" bIns="91425" anchor="b" anchorCtr="0">
            <a:noAutofit/>
          </a:bodyPr>
          <a:lstStyle/>
          <a:p>
            <a:pPr lvl="0"/>
            <a:r>
              <a:rPr lang="it-IT" sz="1800" dirty="0">
                <a:solidFill>
                  <a:schemeClr val="dk1"/>
                </a:solidFill>
                <a:latin typeface="Calibri Light" panose="020F0302020204030204" pitchFamily="34" charset="0"/>
                <a:ea typeface="Roboto Slab"/>
                <a:cs typeface="Roboto Slab"/>
                <a:sym typeface="Roboto Slab"/>
              </a:rPr>
              <a:t>Adding multi-media elements</a:t>
            </a:r>
          </a:p>
        </p:txBody>
      </p:sp>
      <p:sp>
        <p:nvSpPr>
          <p:cNvPr id="3317" name="Google Shape;3317;p113"/>
          <p:cNvSpPr txBox="1"/>
          <p:nvPr/>
        </p:nvSpPr>
        <p:spPr>
          <a:xfrm>
            <a:off x="1585140" y="3937568"/>
            <a:ext cx="5457105" cy="341400"/>
          </a:xfrm>
          <a:prstGeom prst="rect">
            <a:avLst/>
          </a:prstGeom>
          <a:noFill/>
          <a:ln>
            <a:noFill/>
          </a:ln>
        </p:spPr>
        <p:txBody>
          <a:bodyPr spcFirstLastPara="1" wrap="square" lIns="91425" tIns="91425" rIns="91425" bIns="91425" anchor="t" anchorCtr="0">
            <a:noAutofit/>
          </a:bodyPr>
          <a:lstStyle/>
          <a:p>
            <a:pPr lvl="0"/>
            <a:r>
              <a:rPr lang="en-US" dirty="0">
                <a:solidFill>
                  <a:schemeClr val="dk1"/>
                </a:solidFill>
                <a:latin typeface="Calibri Light" panose="020F0302020204030204" pitchFamily="34" charset="0"/>
                <a:ea typeface="Nunito"/>
                <a:cs typeface="Nunito"/>
                <a:sym typeface="Nunito"/>
              </a:rPr>
              <a:t>At each point you can add links to images, webs and other.</a:t>
            </a:r>
            <a:endParaRPr lang="it-IT" dirty="0">
              <a:solidFill>
                <a:schemeClr val="dk1"/>
              </a:solidFill>
              <a:latin typeface="Calibri Light" panose="020F0302020204030204" pitchFamily="34" charset="0"/>
              <a:ea typeface="Nunito"/>
              <a:cs typeface="Nunito"/>
              <a:sym typeface="Nunito"/>
            </a:endParaRPr>
          </a:p>
        </p:txBody>
      </p:sp>
      <p:grpSp>
        <p:nvGrpSpPr>
          <p:cNvPr id="3318" name="Google Shape;3318;p113"/>
          <p:cNvGrpSpPr/>
          <p:nvPr/>
        </p:nvGrpSpPr>
        <p:grpSpPr>
          <a:xfrm>
            <a:off x="977463" y="1920193"/>
            <a:ext cx="543204" cy="551036"/>
            <a:chOff x="4680412" y="1981707"/>
            <a:chExt cx="543204" cy="551036"/>
          </a:xfrm>
        </p:grpSpPr>
        <p:sp>
          <p:nvSpPr>
            <p:cNvPr id="3319" name="Google Shape;3319;p113"/>
            <p:cNvSpPr/>
            <p:nvPr/>
          </p:nvSpPr>
          <p:spPr>
            <a:xfrm rot="-204281">
              <a:off x="4693032" y="2079823"/>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es-ES"/>
            </a:p>
          </p:txBody>
        </p:sp>
        <p:sp>
          <p:nvSpPr>
            <p:cNvPr id="3320" name="Google Shape;3320;p113"/>
            <p:cNvSpPr/>
            <p:nvPr/>
          </p:nvSpPr>
          <p:spPr>
            <a:xfrm rot="-204334">
              <a:off x="4788391" y="2117369"/>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txBody>
            <a:bodyPr/>
            <a:lstStyle/>
            <a:p>
              <a:endParaRPr lang="es-ES"/>
            </a:p>
          </p:txBody>
        </p:sp>
        <p:grpSp>
          <p:nvGrpSpPr>
            <p:cNvPr id="3321" name="Google Shape;3321;p113"/>
            <p:cNvGrpSpPr/>
            <p:nvPr/>
          </p:nvGrpSpPr>
          <p:grpSpPr>
            <a:xfrm>
              <a:off x="5042904" y="1981707"/>
              <a:ext cx="180713" cy="142842"/>
              <a:chOff x="5042904" y="1945982"/>
              <a:chExt cx="180713" cy="142842"/>
            </a:xfrm>
          </p:grpSpPr>
          <p:sp>
            <p:nvSpPr>
              <p:cNvPr id="3322" name="Google Shape;3322;p113"/>
              <p:cNvSpPr/>
              <p:nvPr/>
            </p:nvSpPr>
            <p:spPr>
              <a:xfrm rot="3582339" flipH="1">
                <a:off x="5201827" y="2068871"/>
                <a:ext cx="20493" cy="14764"/>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23" name="Google Shape;3323;p113"/>
              <p:cNvSpPr/>
              <p:nvPr/>
            </p:nvSpPr>
            <p:spPr>
              <a:xfrm rot="3582339" flipH="1">
                <a:off x="5185495" y="2012993"/>
                <a:ext cx="19106" cy="15916"/>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24" name="Google Shape;3324;p113"/>
              <p:cNvSpPr/>
              <p:nvPr/>
            </p:nvSpPr>
            <p:spPr>
              <a:xfrm rot="3582339" flipH="1">
                <a:off x="5068329" y="1951914"/>
                <a:ext cx="24470" cy="18694"/>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25" name="Google Shape;3325;p113"/>
              <p:cNvSpPr/>
              <p:nvPr/>
            </p:nvSpPr>
            <p:spPr>
              <a:xfrm rot="3582339" flipH="1">
                <a:off x="5145426" y="2070189"/>
                <a:ext cx="16678" cy="12119"/>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26" name="Google Shape;3326;p113"/>
              <p:cNvSpPr/>
              <p:nvPr/>
            </p:nvSpPr>
            <p:spPr>
              <a:xfrm rot="3582339" flipH="1">
                <a:off x="5144228" y="1956801"/>
                <a:ext cx="19064" cy="12688"/>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27" name="Google Shape;3327;p113"/>
              <p:cNvSpPr/>
              <p:nvPr/>
            </p:nvSpPr>
            <p:spPr>
              <a:xfrm rot="3582339" flipH="1">
                <a:off x="5043480" y="2012358"/>
                <a:ext cx="27670" cy="17215"/>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28" name="Google Shape;3328;p113"/>
              <p:cNvSpPr/>
              <p:nvPr/>
            </p:nvSpPr>
            <p:spPr>
              <a:xfrm rot="3582339" flipH="1">
                <a:off x="5108505" y="2014241"/>
                <a:ext cx="19730" cy="13446"/>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grpSp>
      <p:grpSp>
        <p:nvGrpSpPr>
          <p:cNvPr id="3329" name="Google Shape;3329;p113"/>
          <p:cNvGrpSpPr/>
          <p:nvPr/>
        </p:nvGrpSpPr>
        <p:grpSpPr>
          <a:xfrm flipH="1">
            <a:off x="874041" y="2760548"/>
            <a:ext cx="606958" cy="508043"/>
            <a:chOff x="8374006" y="706375"/>
            <a:chExt cx="606958" cy="508043"/>
          </a:xfrm>
        </p:grpSpPr>
        <p:sp>
          <p:nvSpPr>
            <p:cNvPr id="3330" name="Google Shape;3330;p113"/>
            <p:cNvSpPr/>
            <p:nvPr/>
          </p:nvSpPr>
          <p:spPr>
            <a:xfrm rot="204281" flipH="1">
              <a:off x="8386626" y="761498"/>
              <a:ext cx="478295" cy="43910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es-ES"/>
            </a:p>
          </p:txBody>
        </p:sp>
        <p:sp>
          <p:nvSpPr>
            <p:cNvPr id="3331" name="Google Shape;3331;p113"/>
            <p:cNvSpPr/>
            <p:nvPr/>
          </p:nvSpPr>
          <p:spPr>
            <a:xfrm rot="204334" flipH="1">
              <a:off x="8387026" y="799044"/>
              <a:ext cx="382538" cy="35128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chemeClr val="accent4"/>
            </a:solidFill>
            <a:ln w="9525" cap="flat" cmpd="sng">
              <a:solidFill>
                <a:schemeClr val="accent4"/>
              </a:solidFill>
              <a:prstDash val="solid"/>
              <a:round/>
              <a:headEnd type="none" w="med" len="med"/>
              <a:tailEnd type="none" w="med" len="med"/>
            </a:ln>
          </p:spPr>
          <p:txBody>
            <a:bodyPr/>
            <a:lstStyle/>
            <a:p>
              <a:endParaRPr lang="es-ES"/>
            </a:p>
          </p:txBody>
        </p:sp>
        <p:grpSp>
          <p:nvGrpSpPr>
            <p:cNvPr id="3332" name="Google Shape;3332;p113"/>
            <p:cNvGrpSpPr/>
            <p:nvPr/>
          </p:nvGrpSpPr>
          <p:grpSpPr>
            <a:xfrm rot="6138553" flipH="1">
              <a:off x="8757150" y="713675"/>
              <a:ext cx="191957" cy="219803"/>
              <a:chOff x="7852208" y="207243"/>
              <a:chExt cx="1130465" cy="1294452"/>
            </a:xfrm>
          </p:grpSpPr>
          <p:sp>
            <p:nvSpPr>
              <p:cNvPr id="3333" name="Google Shape;3333;p113"/>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34" name="Google Shape;3334;p113"/>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35" name="Google Shape;3335;p113"/>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36" name="Google Shape;3336;p113"/>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37" name="Google Shape;3337;p113"/>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38" name="Google Shape;3338;p113"/>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339" name="Google Shape;3339;p113"/>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grpSp>
      <p:sp>
        <p:nvSpPr>
          <p:cNvPr id="3280" name="Google Shape;3280;p113"/>
          <p:cNvSpPr txBox="1">
            <a:spLocks noGrp="1"/>
          </p:cNvSpPr>
          <p:nvPr>
            <p:ph type="title" idx="4294967295"/>
          </p:nvPr>
        </p:nvSpPr>
        <p:spPr>
          <a:xfrm>
            <a:off x="1050263" y="1334349"/>
            <a:ext cx="445200" cy="17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chemeClr val="lt1"/>
                </a:solidFill>
                <a:latin typeface="Calibri Light" panose="020F0302020204030204" pitchFamily="34" charset="0"/>
              </a:rPr>
              <a:t>01</a:t>
            </a:r>
            <a:endParaRPr sz="1400" dirty="0">
              <a:solidFill>
                <a:schemeClr val="lt1"/>
              </a:solidFill>
              <a:latin typeface="Calibri Light" panose="020F0302020204030204" pitchFamily="34" charset="0"/>
            </a:endParaRPr>
          </a:p>
        </p:txBody>
      </p:sp>
      <p:sp>
        <p:nvSpPr>
          <p:cNvPr id="3281" name="Google Shape;3281;p113"/>
          <p:cNvSpPr txBox="1">
            <a:spLocks noGrp="1"/>
          </p:cNvSpPr>
          <p:nvPr>
            <p:ph type="title" idx="4294967295"/>
          </p:nvPr>
        </p:nvSpPr>
        <p:spPr>
          <a:xfrm>
            <a:off x="1050263" y="2139732"/>
            <a:ext cx="445200" cy="17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chemeClr val="lt1"/>
                </a:solidFill>
                <a:latin typeface="Calibri Light" panose="020F0302020204030204" pitchFamily="34" charset="0"/>
              </a:rPr>
              <a:t>02</a:t>
            </a:r>
            <a:endParaRPr sz="1400" dirty="0">
              <a:solidFill>
                <a:schemeClr val="lt1"/>
              </a:solidFill>
              <a:latin typeface="Calibri Light" panose="020F0302020204030204" pitchFamily="34" charset="0"/>
            </a:endParaRPr>
          </a:p>
        </p:txBody>
      </p:sp>
      <p:sp>
        <p:nvSpPr>
          <p:cNvPr id="3283" name="Google Shape;3283;p113"/>
          <p:cNvSpPr txBox="1">
            <a:spLocks noGrp="1"/>
          </p:cNvSpPr>
          <p:nvPr>
            <p:ph type="title" idx="4294967295"/>
          </p:nvPr>
        </p:nvSpPr>
        <p:spPr>
          <a:xfrm>
            <a:off x="1050263" y="2945115"/>
            <a:ext cx="445200" cy="17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chemeClr val="lt1"/>
                </a:solidFill>
                <a:latin typeface="Calibri Light" panose="020F0302020204030204" pitchFamily="34" charset="0"/>
              </a:rPr>
              <a:t>03</a:t>
            </a:r>
            <a:endParaRPr sz="1400" dirty="0">
              <a:solidFill>
                <a:schemeClr val="lt1"/>
              </a:solidFill>
              <a:latin typeface="Calibri Light" panose="020F0302020204030204" pitchFamily="34" charset="0"/>
            </a:endParaRPr>
          </a:p>
        </p:txBody>
      </p:sp>
      <p:sp>
        <p:nvSpPr>
          <p:cNvPr id="3285" name="Google Shape;3285;p113"/>
          <p:cNvSpPr txBox="1">
            <a:spLocks noGrp="1"/>
          </p:cNvSpPr>
          <p:nvPr>
            <p:ph type="title" idx="4294967295"/>
          </p:nvPr>
        </p:nvSpPr>
        <p:spPr>
          <a:xfrm>
            <a:off x="1050263" y="3750499"/>
            <a:ext cx="445200" cy="17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chemeClr val="lt1"/>
                </a:solidFill>
                <a:latin typeface="Calibri Light" panose="020F0302020204030204" pitchFamily="34" charset="0"/>
              </a:rPr>
              <a:t>04</a:t>
            </a:r>
            <a:endParaRPr sz="1400" dirty="0">
              <a:solidFill>
                <a:schemeClr val="lt1"/>
              </a:solidFill>
              <a:latin typeface="Calibri Light" panose="020F0302020204030204" pitchFamily="34" charset="0"/>
            </a:endParaRPr>
          </a:p>
        </p:txBody>
      </p:sp>
      <p:sp>
        <p:nvSpPr>
          <p:cNvPr id="8" name="Google Shape;846;p70">
            <a:extLst>
              <a:ext uri="{FF2B5EF4-FFF2-40B4-BE49-F238E27FC236}">
                <a16:creationId xmlns:a16="http://schemas.microsoft.com/office/drawing/2014/main" id="{ABD025C7-D5F0-93CF-D017-662EB06A8ED5}"/>
              </a:ext>
            </a:extLst>
          </p:cNvPr>
          <p:cNvSpPr/>
          <p:nvPr/>
        </p:nvSpPr>
        <p:spPr>
          <a:xfrm rot="13010290">
            <a:off x="-739388" y="3409980"/>
            <a:ext cx="2421730" cy="1412623"/>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Tree>
    <p:extLst>
      <p:ext uri="{BB962C8B-B14F-4D97-AF65-F5344CB8AC3E}">
        <p14:creationId xmlns:p14="http://schemas.microsoft.com/office/powerpoint/2010/main" val="350784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2709782601"/>
              </p:ext>
            </p:extLst>
          </p:nvPr>
        </p:nvGraphicFramePr>
        <p:xfrm>
          <a:off x="388038" y="204930"/>
          <a:ext cx="7153275" cy="4986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26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pSp>
        <p:nvGrpSpPr>
          <p:cNvPr id="2085" name="Google Shape;2085;p91"/>
          <p:cNvGrpSpPr/>
          <p:nvPr/>
        </p:nvGrpSpPr>
        <p:grpSpPr>
          <a:xfrm rot="-10558060">
            <a:off x="6017717" y="1183518"/>
            <a:ext cx="1246649" cy="1078978"/>
            <a:chOff x="4752657" y="1274338"/>
            <a:chExt cx="1465947" cy="1268781"/>
          </a:xfrm>
        </p:grpSpPr>
        <p:sp>
          <p:nvSpPr>
            <p:cNvPr id="2086" name="Google Shape;2086;p91"/>
            <p:cNvSpPr/>
            <p:nvPr/>
          </p:nvSpPr>
          <p:spPr>
            <a:xfrm rot="10800000" flipH="1">
              <a:off x="5010898" y="1274338"/>
              <a:ext cx="1207707" cy="110892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2087" name="Google Shape;2087;p91"/>
            <p:cNvSpPr/>
            <p:nvPr/>
          </p:nvSpPr>
          <p:spPr>
            <a:xfrm rot="10800000" flipH="1">
              <a:off x="5252452" y="1394095"/>
              <a:ext cx="966140" cy="88720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2088" name="Google Shape;2088;p91"/>
            <p:cNvGrpSpPr/>
            <p:nvPr/>
          </p:nvGrpSpPr>
          <p:grpSpPr>
            <a:xfrm rot="-4864809" flipH="1">
              <a:off x="4822054" y="1983003"/>
              <a:ext cx="484841" cy="555173"/>
              <a:chOff x="7852208" y="207243"/>
              <a:chExt cx="1130465" cy="1294452"/>
            </a:xfrm>
          </p:grpSpPr>
          <p:sp>
            <p:nvSpPr>
              <p:cNvPr id="2089" name="Google Shape;2089;p9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090" name="Google Shape;2090;p9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091" name="Google Shape;2091;p9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092" name="Google Shape;2092;p9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093" name="Google Shape;2093;p9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094" name="Google Shape;2094;p9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095" name="Google Shape;2095;p9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grpSp>
        <p:nvGrpSpPr>
          <p:cNvPr id="2096" name="Google Shape;2096;p91"/>
          <p:cNvGrpSpPr/>
          <p:nvPr/>
        </p:nvGrpSpPr>
        <p:grpSpPr>
          <a:xfrm rot="-9294517">
            <a:off x="6049618" y="2977256"/>
            <a:ext cx="1246560" cy="1078901"/>
            <a:chOff x="4752657" y="1274338"/>
            <a:chExt cx="1465947" cy="1268781"/>
          </a:xfrm>
        </p:grpSpPr>
        <p:sp>
          <p:nvSpPr>
            <p:cNvPr id="2097" name="Google Shape;2097;p91"/>
            <p:cNvSpPr/>
            <p:nvPr/>
          </p:nvSpPr>
          <p:spPr>
            <a:xfrm rot="10800000" flipH="1">
              <a:off x="5010898" y="1274338"/>
              <a:ext cx="1207707" cy="110892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2098" name="Google Shape;2098;p91"/>
            <p:cNvSpPr/>
            <p:nvPr/>
          </p:nvSpPr>
          <p:spPr>
            <a:xfrm rot="10800000" flipH="1">
              <a:off x="5252452" y="1394095"/>
              <a:ext cx="966140" cy="88720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2099" name="Google Shape;2099;p91"/>
            <p:cNvGrpSpPr/>
            <p:nvPr/>
          </p:nvGrpSpPr>
          <p:grpSpPr>
            <a:xfrm rot="-4864809" flipH="1">
              <a:off x="4822054" y="1983003"/>
              <a:ext cx="484841" cy="555173"/>
              <a:chOff x="7852208" y="207243"/>
              <a:chExt cx="1130465" cy="1294452"/>
            </a:xfrm>
          </p:grpSpPr>
          <p:sp>
            <p:nvSpPr>
              <p:cNvPr id="2100" name="Google Shape;2100;p9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01" name="Google Shape;2101;p9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02" name="Google Shape;2102;p9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03" name="Google Shape;2103;p9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04" name="Google Shape;2104;p9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05" name="Google Shape;2105;p9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06" name="Google Shape;2106;p9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grpSp>
        <p:nvGrpSpPr>
          <p:cNvPr id="2107" name="Google Shape;2107;p91"/>
          <p:cNvGrpSpPr/>
          <p:nvPr/>
        </p:nvGrpSpPr>
        <p:grpSpPr>
          <a:xfrm rot="9294517" flipH="1">
            <a:off x="1619882" y="2406038"/>
            <a:ext cx="1246560" cy="1078901"/>
            <a:chOff x="4752657" y="1274338"/>
            <a:chExt cx="1465947" cy="1268781"/>
          </a:xfrm>
        </p:grpSpPr>
        <p:sp>
          <p:nvSpPr>
            <p:cNvPr id="2108" name="Google Shape;2108;p91"/>
            <p:cNvSpPr/>
            <p:nvPr/>
          </p:nvSpPr>
          <p:spPr>
            <a:xfrm rot="10800000" flipH="1">
              <a:off x="5010898" y="1274338"/>
              <a:ext cx="1207707" cy="110892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2109" name="Google Shape;2109;p91"/>
            <p:cNvSpPr/>
            <p:nvPr/>
          </p:nvSpPr>
          <p:spPr>
            <a:xfrm rot="10800000" flipH="1">
              <a:off x="5252452" y="1394095"/>
              <a:ext cx="966140" cy="88720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2110" name="Google Shape;2110;p91"/>
            <p:cNvGrpSpPr/>
            <p:nvPr/>
          </p:nvGrpSpPr>
          <p:grpSpPr>
            <a:xfrm rot="-4864809" flipH="1">
              <a:off x="4822054" y="1983003"/>
              <a:ext cx="484841" cy="555173"/>
              <a:chOff x="7852208" y="207243"/>
              <a:chExt cx="1130465" cy="1294452"/>
            </a:xfrm>
          </p:grpSpPr>
          <p:sp>
            <p:nvSpPr>
              <p:cNvPr id="2111" name="Google Shape;2111;p9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12" name="Google Shape;2112;p9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13" name="Google Shape;2113;p9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14" name="Google Shape;2114;p9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15" name="Google Shape;2115;p9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16" name="Google Shape;2116;p9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17" name="Google Shape;2117;p9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grpSp>
        <p:nvGrpSpPr>
          <p:cNvPr id="2118" name="Google Shape;2118;p91"/>
          <p:cNvGrpSpPr/>
          <p:nvPr/>
        </p:nvGrpSpPr>
        <p:grpSpPr>
          <a:xfrm rot="-9538910" flipH="1">
            <a:off x="2074520" y="831788"/>
            <a:ext cx="1246610" cy="1078944"/>
            <a:chOff x="4752657" y="1274338"/>
            <a:chExt cx="1465947" cy="1268781"/>
          </a:xfrm>
        </p:grpSpPr>
        <p:sp>
          <p:nvSpPr>
            <p:cNvPr id="2119" name="Google Shape;2119;p91"/>
            <p:cNvSpPr/>
            <p:nvPr/>
          </p:nvSpPr>
          <p:spPr>
            <a:xfrm rot="10800000" flipH="1">
              <a:off x="5010898" y="1274338"/>
              <a:ext cx="1207707" cy="110892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2120" name="Google Shape;2120;p91"/>
            <p:cNvSpPr/>
            <p:nvPr/>
          </p:nvSpPr>
          <p:spPr>
            <a:xfrm rot="10800000" flipH="1">
              <a:off x="5252452" y="1394095"/>
              <a:ext cx="966140" cy="88720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2121" name="Google Shape;2121;p91"/>
            <p:cNvGrpSpPr/>
            <p:nvPr/>
          </p:nvGrpSpPr>
          <p:grpSpPr>
            <a:xfrm rot="-4864809" flipH="1">
              <a:off x="4822054" y="1983003"/>
              <a:ext cx="484841" cy="555173"/>
              <a:chOff x="7852208" y="207243"/>
              <a:chExt cx="1130465" cy="1294452"/>
            </a:xfrm>
          </p:grpSpPr>
          <p:sp>
            <p:nvSpPr>
              <p:cNvPr id="2122" name="Google Shape;2122;p9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23" name="Google Shape;2123;p9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24" name="Google Shape;2124;p9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25" name="Google Shape;2125;p9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26" name="Google Shape;2126;p9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27" name="Google Shape;2127;p9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128" name="Google Shape;2128;p9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sp>
        <p:nvSpPr>
          <p:cNvPr id="2132" name="Google Shape;2132;p91"/>
          <p:cNvSpPr txBox="1"/>
          <p:nvPr/>
        </p:nvSpPr>
        <p:spPr>
          <a:xfrm>
            <a:off x="877639" y="1375839"/>
            <a:ext cx="2277000" cy="484500"/>
          </a:xfrm>
          <a:prstGeom prst="rect">
            <a:avLst/>
          </a:prstGeom>
          <a:noFill/>
          <a:ln>
            <a:noFill/>
          </a:ln>
        </p:spPr>
        <p:txBody>
          <a:bodyPr spcFirstLastPara="1" wrap="square" lIns="0" tIns="4775" rIns="0" bIns="0" anchor="ctr" anchorCtr="0">
            <a:noAutofit/>
          </a:bodyPr>
          <a:lstStyle/>
          <a:p>
            <a:pPr marL="0" lvl="0" indent="0" algn="ctr" rtl="0">
              <a:spcBef>
                <a:spcPts val="0"/>
              </a:spcBef>
              <a:spcAft>
                <a:spcPts val="200"/>
              </a:spcAft>
              <a:buNone/>
            </a:pPr>
            <a:r>
              <a:rPr lang="it-IT" dirty="0">
                <a:solidFill>
                  <a:schemeClr val="dk1"/>
                </a:solidFill>
                <a:latin typeface="Arima" pitchFamily="2" charset="0"/>
                <a:ea typeface="Nunito"/>
                <a:cs typeface="Arima" pitchFamily="2" charset="0"/>
                <a:sym typeface="Nunito"/>
              </a:rPr>
              <a:t>Bulgaria</a:t>
            </a:r>
          </a:p>
        </p:txBody>
      </p:sp>
      <p:sp>
        <p:nvSpPr>
          <p:cNvPr id="2133" name="Google Shape;2133;p91"/>
          <p:cNvSpPr txBox="1"/>
          <p:nvPr/>
        </p:nvSpPr>
        <p:spPr>
          <a:xfrm>
            <a:off x="2488350" y="1323135"/>
            <a:ext cx="666900"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4"/>
                </a:solidFill>
                <a:latin typeface="Calibri Light" panose="020F0302020204030204" pitchFamily="34" charset="0"/>
                <a:ea typeface="Roboto Slab"/>
                <a:cs typeface="Calibri" panose="020F0502020204030204" pitchFamily="34" charset="0"/>
                <a:sym typeface="Roboto Slab"/>
              </a:rPr>
              <a:t>7,7%</a:t>
            </a:r>
            <a:endParaRPr sz="16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sp>
        <p:nvSpPr>
          <p:cNvPr id="2134" name="Google Shape;2134;p91"/>
          <p:cNvSpPr txBox="1"/>
          <p:nvPr/>
        </p:nvSpPr>
        <p:spPr>
          <a:xfrm>
            <a:off x="2043985" y="2743188"/>
            <a:ext cx="804577"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4"/>
                </a:solidFill>
                <a:latin typeface="Calibri Light" panose="020F0302020204030204" pitchFamily="34" charset="0"/>
                <a:ea typeface="Roboto Slab"/>
                <a:cs typeface="Calibri" panose="020F0502020204030204" pitchFamily="34" charset="0"/>
                <a:sym typeface="Roboto Slab"/>
              </a:rPr>
              <a:t>11,5%</a:t>
            </a:r>
            <a:endParaRPr sz="16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sp>
        <p:nvSpPr>
          <p:cNvPr id="2135" name="Google Shape;2135;p91"/>
          <p:cNvSpPr txBox="1"/>
          <p:nvPr/>
        </p:nvSpPr>
        <p:spPr>
          <a:xfrm>
            <a:off x="6047641" y="3335360"/>
            <a:ext cx="763285"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4"/>
                </a:solidFill>
                <a:latin typeface="Calibri Light" panose="020F0302020204030204" pitchFamily="34" charset="0"/>
                <a:ea typeface="Roboto Slab"/>
                <a:cs typeface="Calibri" panose="020F0502020204030204" pitchFamily="34" charset="0"/>
                <a:sym typeface="Roboto Slab"/>
              </a:rPr>
              <a:t>18,4%</a:t>
            </a:r>
            <a:endParaRPr sz="16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sp>
        <p:nvSpPr>
          <p:cNvPr id="2136" name="Google Shape;2136;p91"/>
          <p:cNvSpPr txBox="1"/>
          <p:nvPr/>
        </p:nvSpPr>
        <p:spPr>
          <a:xfrm>
            <a:off x="6093899" y="1588132"/>
            <a:ext cx="743459"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4"/>
                </a:solidFill>
                <a:latin typeface="Calibri Light" panose="020F0302020204030204" pitchFamily="34" charset="0"/>
                <a:ea typeface="Roboto Slab"/>
                <a:cs typeface="Calibri" panose="020F0502020204030204" pitchFamily="34" charset="0"/>
                <a:sym typeface="Roboto Slab"/>
              </a:rPr>
              <a:t>14,1%</a:t>
            </a:r>
            <a:endParaRPr sz="16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grpSp>
        <p:nvGrpSpPr>
          <p:cNvPr id="2137" name="Google Shape;2137;p91"/>
          <p:cNvGrpSpPr/>
          <p:nvPr/>
        </p:nvGrpSpPr>
        <p:grpSpPr>
          <a:xfrm>
            <a:off x="3158572" y="1604948"/>
            <a:ext cx="2898598" cy="2973594"/>
            <a:chOff x="3139711" y="1310219"/>
            <a:chExt cx="2898598" cy="2973594"/>
          </a:xfrm>
        </p:grpSpPr>
        <p:sp>
          <p:nvSpPr>
            <p:cNvPr id="2138" name="Google Shape;2138;p91"/>
            <p:cNvSpPr/>
            <p:nvPr/>
          </p:nvSpPr>
          <p:spPr>
            <a:xfrm rot="-7099588">
              <a:off x="3459176" y="1759596"/>
              <a:ext cx="2259669" cy="2074841"/>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2139" name="Google Shape;2139;p91"/>
            <p:cNvSpPr/>
            <p:nvPr/>
          </p:nvSpPr>
          <p:spPr>
            <a:xfrm rot="-7099588">
              <a:off x="3563289" y="1776006"/>
              <a:ext cx="1807689" cy="166000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sp>
        <p:nvSpPr>
          <p:cNvPr id="2148" name="Google Shape;2148;p91"/>
          <p:cNvSpPr txBox="1"/>
          <p:nvPr/>
        </p:nvSpPr>
        <p:spPr>
          <a:xfrm>
            <a:off x="3946529" y="2673510"/>
            <a:ext cx="1090200" cy="4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dirty="0">
                <a:solidFill>
                  <a:schemeClr val="accent4"/>
                </a:solidFill>
                <a:latin typeface="Calibri Light" panose="020F0302020204030204" pitchFamily="34" charset="0"/>
                <a:ea typeface="Roboto Slab"/>
                <a:cs typeface="Calibri" panose="020F0502020204030204" pitchFamily="34" charset="0"/>
                <a:sym typeface="Roboto Slab"/>
              </a:rPr>
              <a:t>100%</a:t>
            </a:r>
            <a:endParaRPr sz="29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cxnSp>
        <p:nvCxnSpPr>
          <p:cNvPr id="2149" name="Google Shape;2149;p91"/>
          <p:cNvCxnSpPr/>
          <p:nvPr/>
        </p:nvCxnSpPr>
        <p:spPr>
          <a:xfrm rot="10800000">
            <a:off x="3302924" y="1843902"/>
            <a:ext cx="441900" cy="298500"/>
          </a:xfrm>
          <a:prstGeom prst="straightConnector1">
            <a:avLst/>
          </a:prstGeom>
          <a:noFill/>
          <a:ln w="9525" cap="flat" cmpd="sng">
            <a:solidFill>
              <a:schemeClr val="accent1"/>
            </a:solidFill>
            <a:prstDash val="solid"/>
            <a:round/>
            <a:headEnd type="diamond" w="med" len="med"/>
            <a:tailEnd type="oval" w="med" len="med"/>
          </a:ln>
        </p:spPr>
      </p:cxnSp>
      <p:cxnSp>
        <p:nvCxnSpPr>
          <p:cNvPr id="2150" name="Google Shape;2150;p91"/>
          <p:cNvCxnSpPr/>
          <p:nvPr/>
        </p:nvCxnSpPr>
        <p:spPr>
          <a:xfrm rot="10800000" flipH="1">
            <a:off x="5445790" y="2117041"/>
            <a:ext cx="441900" cy="298500"/>
          </a:xfrm>
          <a:prstGeom prst="straightConnector1">
            <a:avLst/>
          </a:prstGeom>
          <a:noFill/>
          <a:ln w="9525" cap="flat" cmpd="sng">
            <a:solidFill>
              <a:schemeClr val="accent1"/>
            </a:solidFill>
            <a:prstDash val="solid"/>
            <a:round/>
            <a:headEnd type="diamond" w="med" len="med"/>
            <a:tailEnd type="oval" w="med" len="med"/>
          </a:ln>
        </p:spPr>
      </p:cxnSp>
      <p:cxnSp>
        <p:nvCxnSpPr>
          <p:cNvPr id="2151" name="Google Shape;2151;p91"/>
          <p:cNvCxnSpPr/>
          <p:nvPr/>
        </p:nvCxnSpPr>
        <p:spPr>
          <a:xfrm flipH="1" flipV="1">
            <a:off x="2967023" y="2974480"/>
            <a:ext cx="567815" cy="31834"/>
          </a:xfrm>
          <a:prstGeom prst="straightConnector1">
            <a:avLst/>
          </a:prstGeom>
          <a:noFill/>
          <a:ln w="9525" cap="flat" cmpd="sng">
            <a:solidFill>
              <a:schemeClr val="accent1"/>
            </a:solidFill>
            <a:prstDash val="solid"/>
            <a:round/>
            <a:headEnd type="diamond" w="med" len="med"/>
            <a:tailEnd type="oval" w="med" len="med"/>
          </a:ln>
        </p:spPr>
      </p:cxnSp>
      <p:cxnSp>
        <p:nvCxnSpPr>
          <p:cNvPr id="2152" name="Google Shape;2152;p91"/>
          <p:cNvCxnSpPr/>
          <p:nvPr/>
        </p:nvCxnSpPr>
        <p:spPr>
          <a:xfrm>
            <a:off x="5442893" y="3195541"/>
            <a:ext cx="417905" cy="117040"/>
          </a:xfrm>
          <a:prstGeom prst="straightConnector1">
            <a:avLst/>
          </a:prstGeom>
          <a:noFill/>
          <a:ln w="9525" cap="flat" cmpd="sng">
            <a:solidFill>
              <a:schemeClr val="accent1"/>
            </a:solidFill>
            <a:prstDash val="solid"/>
            <a:round/>
            <a:headEnd type="diamond" w="med" len="med"/>
            <a:tailEnd type="oval" w="med" len="med"/>
          </a:ln>
        </p:spPr>
      </p:cxnSp>
      <p:sp>
        <p:nvSpPr>
          <p:cNvPr id="2153" name="Google Shape;2153;p91"/>
          <p:cNvSpPr txBox="1">
            <a:spLocks noGrp="1"/>
          </p:cNvSpPr>
          <p:nvPr>
            <p:ph type="title"/>
          </p:nvPr>
        </p:nvSpPr>
        <p:spPr>
          <a:xfrm>
            <a:off x="702210" y="99614"/>
            <a:ext cx="7717500" cy="32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ma" pitchFamily="2" charset="0"/>
                <a:cs typeface="Arima" pitchFamily="2" charset="0"/>
              </a:rPr>
              <a:t>Points by countries</a:t>
            </a:r>
            <a:endParaRPr u="none" dirty="0">
              <a:latin typeface="Arima" pitchFamily="2" charset="0"/>
              <a:cs typeface="Arima" pitchFamily="2" charset="0"/>
            </a:endParaRPr>
          </a:p>
        </p:txBody>
      </p:sp>
      <p:cxnSp>
        <p:nvCxnSpPr>
          <p:cNvPr id="73" name="Google Shape;2152;p91"/>
          <p:cNvCxnSpPr/>
          <p:nvPr/>
        </p:nvCxnSpPr>
        <p:spPr>
          <a:xfrm>
            <a:off x="4929191" y="3727133"/>
            <a:ext cx="90355" cy="441666"/>
          </a:xfrm>
          <a:prstGeom prst="straightConnector1">
            <a:avLst/>
          </a:prstGeom>
          <a:noFill/>
          <a:ln w="9525" cap="flat" cmpd="sng">
            <a:solidFill>
              <a:schemeClr val="accent1"/>
            </a:solidFill>
            <a:prstDash val="solid"/>
            <a:round/>
            <a:headEnd type="diamond" w="med" len="med"/>
            <a:tailEnd type="oval" w="med" len="med"/>
          </a:ln>
        </p:spPr>
      </p:cxnSp>
      <p:grpSp>
        <p:nvGrpSpPr>
          <p:cNvPr id="75" name="Google Shape;2096;p91"/>
          <p:cNvGrpSpPr/>
          <p:nvPr/>
        </p:nvGrpSpPr>
        <p:grpSpPr>
          <a:xfrm rot="-9294517">
            <a:off x="4676491" y="4106867"/>
            <a:ext cx="1246560" cy="1078901"/>
            <a:chOff x="4752657" y="1274338"/>
            <a:chExt cx="1465947" cy="1268781"/>
          </a:xfrm>
        </p:grpSpPr>
        <p:sp>
          <p:nvSpPr>
            <p:cNvPr id="76" name="Google Shape;2097;p91"/>
            <p:cNvSpPr/>
            <p:nvPr/>
          </p:nvSpPr>
          <p:spPr>
            <a:xfrm rot="10800000" flipH="1">
              <a:off x="5010898" y="1274338"/>
              <a:ext cx="1207707" cy="110892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77" name="Google Shape;2098;p91"/>
            <p:cNvSpPr/>
            <p:nvPr/>
          </p:nvSpPr>
          <p:spPr>
            <a:xfrm rot="10800000" flipH="1">
              <a:off x="5252452" y="1394095"/>
              <a:ext cx="966140" cy="88720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78" name="Google Shape;2099;p91"/>
            <p:cNvGrpSpPr/>
            <p:nvPr/>
          </p:nvGrpSpPr>
          <p:grpSpPr>
            <a:xfrm rot="-4864809" flipH="1">
              <a:off x="4822054" y="1983003"/>
              <a:ext cx="484841" cy="555173"/>
              <a:chOff x="7852208" y="207243"/>
              <a:chExt cx="1130465" cy="1294452"/>
            </a:xfrm>
          </p:grpSpPr>
          <p:sp>
            <p:nvSpPr>
              <p:cNvPr id="79" name="Google Shape;2100;p9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 name="Google Shape;2101;p9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1" name="Google Shape;2102;p9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2" name="Google Shape;2103;p9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3" name="Google Shape;2104;p9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4" name="Google Shape;2105;p9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5" name="Google Shape;2106;p9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cxnSp>
        <p:nvCxnSpPr>
          <p:cNvPr id="86" name="Google Shape;2152;p91"/>
          <p:cNvCxnSpPr/>
          <p:nvPr/>
        </p:nvCxnSpPr>
        <p:spPr>
          <a:xfrm flipH="1">
            <a:off x="4616273" y="1392459"/>
            <a:ext cx="61488" cy="480537"/>
          </a:xfrm>
          <a:prstGeom prst="straightConnector1">
            <a:avLst/>
          </a:prstGeom>
          <a:noFill/>
          <a:ln w="9525" cap="flat" cmpd="sng">
            <a:solidFill>
              <a:schemeClr val="accent1"/>
            </a:solidFill>
            <a:prstDash val="solid"/>
            <a:round/>
            <a:headEnd type="diamond" w="med" len="med"/>
            <a:tailEnd type="oval" w="med" len="med"/>
          </a:ln>
        </p:spPr>
      </p:cxnSp>
      <p:grpSp>
        <p:nvGrpSpPr>
          <p:cNvPr id="88" name="Google Shape;2096;p91"/>
          <p:cNvGrpSpPr/>
          <p:nvPr/>
        </p:nvGrpSpPr>
        <p:grpSpPr>
          <a:xfrm rot="1534338">
            <a:off x="3982073" y="363805"/>
            <a:ext cx="1246560" cy="1078901"/>
            <a:chOff x="4752657" y="1274338"/>
            <a:chExt cx="1465947" cy="1268781"/>
          </a:xfrm>
        </p:grpSpPr>
        <p:sp>
          <p:nvSpPr>
            <p:cNvPr id="89" name="Google Shape;2097;p91"/>
            <p:cNvSpPr/>
            <p:nvPr/>
          </p:nvSpPr>
          <p:spPr>
            <a:xfrm rot="10800000" flipH="1">
              <a:off x="5010898" y="1274338"/>
              <a:ext cx="1207707" cy="110892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90" name="Google Shape;2098;p91"/>
            <p:cNvSpPr/>
            <p:nvPr/>
          </p:nvSpPr>
          <p:spPr>
            <a:xfrm rot="10800000" flipH="1">
              <a:off x="5252452" y="1394095"/>
              <a:ext cx="966140" cy="88720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91" name="Google Shape;2099;p91"/>
            <p:cNvGrpSpPr/>
            <p:nvPr/>
          </p:nvGrpSpPr>
          <p:grpSpPr>
            <a:xfrm rot="-4864809" flipH="1">
              <a:off x="4822054" y="1983003"/>
              <a:ext cx="484841" cy="555173"/>
              <a:chOff x="7852208" y="207243"/>
              <a:chExt cx="1130465" cy="1294452"/>
            </a:xfrm>
          </p:grpSpPr>
          <p:sp>
            <p:nvSpPr>
              <p:cNvPr id="92" name="Google Shape;2100;p9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93" name="Google Shape;2101;p9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94" name="Google Shape;2102;p9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95" name="Google Shape;2103;p9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96" name="Google Shape;2104;p9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97" name="Google Shape;2105;p9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98" name="Google Shape;2106;p9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sp>
        <p:nvSpPr>
          <p:cNvPr id="103" name="Google Shape;2132;p91"/>
          <p:cNvSpPr txBox="1"/>
          <p:nvPr/>
        </p:nvSpPr>
        <p:spPr>
          <a:xfrm>
            <a:off x="625747" y="2959456"/>
            <a:ext cx="1846343" cy="484500"/>
          </a:xfrm>
          <a:prstGeom prst="rect">
            <a:avLst/>
          </a:prstGeom>
          <a:noFill/>
          <a:ln>
            <a:noFill/>
          </a:ln>
        </p:spPr>
        <p:txBody>
          <a:bodyPr spcFirstLastPara="1" wrap="square" lIns="0" tIns="4775" rIns="0" bIns="0" anchor="ctr" anchorCtr="0">
            <a:noAutofit/>
          </a:bodyPr>
          <a:lstStyle/>
          <a:p>
            <a:pPr marL="0" lvl="0" indent="0" algn="ctr" rtl="0">
              <a:spcBef>
                <a:spcPts val="0"/>
              </a:spcBef>
              <a:spcAft>
                <a:spcPts val="200"/>
              </a:spcAft>
              <a:buNone/>
            </a:pPr>
            <a:r>
              <a:rPr lang="it-IT" dirty="0">
                <a:solidFill>
                  <a:schemeClr val="dk1"/>
                </a:solidFill>
                <a:latin typeface="Arima" pitchFamily="2" charset="0"/>
                <a:ea typeface="Nunito"/>
                <a:cs typeface="Arima" pitchFamily="2" charset="0"/>
                <a:sym typeface="Nunito"/>
              </a:rPr>
              <a:t>Francia</a:t>
            </a:r>
          </a:p>
        </p:txBody>
      </p:sp>
      <p:sp>
        <p:nvSpPr>
          <p:cNvPr id="104" name="Google Shape;2132;p91"/>
          <p:cNvSpPr txBox="1"/>
          <p:nvPr/>
        </p:nvSpPr>
        <p:spPr>
          <a:xfrm>
            <a:off x="3121711" y="4674961"/>
            <a:ext cx="2277000" cy="484500"/>
          </a:xfrm>
          <a:prstGeom prst="rect">
            <a:avLst/>
          </a:prstGeom>
          <a:noFill/>
          <a:ln>
            <a:noFill/>
          </a:ln>
        </p:spPr>
        <p:txBody>
          <a:bodyPr spcFirstLastPara="1" wrap="square" lIns="0" tIns="4775" rIns="0" bIns="0" anchor="ctr" anchorCtr="0">
            <a:noAutofit/>
          </a:bodyPr>
          <a:lstStyle/>
          <a:p>
            <a:pPr marL="0" lvl="0" indent="0" algn="ctr" rtl="0">
              <a:spcBef>
                <a:spcPts val="0"/>
              </a:spcBef>
              <a:spcAft>
                <a:spcPts val="200"/>
              </a:spcAft>
              <a:buNone/>
            </a:pPr>
            <a:r>
              <a:rPr lang="it-IT" dirty="0">
                <a:solidFill>
                  <a:schemeClr val="dk1"/>
                </a:solidFill>
                <a:latin typeface="Arima" pitchFamily="2" charset="0"/>
                <a:ea typeface="Nunito"/>
                <a:cs typeface="Arima" pitchFamily="2" charset="0"/>
                <a:sym typeface="Nunito"/>
              </a:rPr>
              <a:t>Georgia</a:t>
            </a:r>
          </a:p>
        </p:txBody>
      </p:sp>
      <p:sp>
        <p:nvSpPr>
          <p:cNvPr id="105" name="Google Shape;2132;p91"/>
          <p:cNvSpPr txBox="1"/>
          <p:nvPr/>
        </p:nvSpPr>
        <p:spPr>
          <a:xfrm>
            <a:off x="5978473" y="3769361"/>
            <a:ext cx="2277000" cy="484500"/>
          </a:xfrm>
          <a:prstGeom prst="rect">
            <a:avLst/>
          </a:prstGeom>
          <a:noFill/>
          <a:ln>
            <a:noFill/>
          </a:ln>
        </p:spPr>
        <p:txBody>
          <a:bodyPr spcFirstLastPara="1" wrap="square" lIns="0" tIns="4775" rIns="0" bIns="0" anchor="ctr" anchorCtr="0">
            <a:noAutofit/>
          </a:bodyPr>
          <a:lstStyle/>
          <a:p>
            <a:pPr marL="0" lvl="0" indent="0" algn="ctr" rtl="0">
              <a:spcBef>
                <a:spcPts val="0"/>
              </a:spcBef>
              <a:spcAft>
                <a:spcPts val="200"/>
              </a:spcAft>
              <a:buNone/>
            </a:pPr>
            <a:r>
              <a:rPr lang="it-IT" dirty="0">
                <a:solidFill>
                  <a:schemeClr val="dk1"/>
                </a:solidFill>
                <a:latin typeface="Arima" pitchFamily="2" charset="0"/>
                <a:ea typeface="Nunito"/>
                <a:cs typeface="Arima" pitchFamily="2" charset="0"/>
                <a:sym typeface="Nunito"/>
              </a:rPr>
              <a:t>Spain</a:t>
            </a:r>
          </a:p>
        </p:txBody>
      </p:sp>
      <p:sp>
        <p:nvSpPr>
          <p:cNvPr id="106" name="Google Shape;2132;p91"/>
          <p:cNvSpPr txBox="1"/>
          <p:nvPr/>
        </p:nvSpPr>
        <p:spPr>
          <a:xfrm>
            <a:off x="6528863" y="2122747"/>
            <a:ext cx="1195639" cy="484500"/>
          </a:xfrm>
          <a:prstGeom prst="rect">
            <a:avLst/>
          </a:prstGeom>
          <a:noFill/>
          <a:ln>
            <a:noFill/>
          </a:ln>
        </p:spPr>
        <p:txBody>
          <a:bodyPr spcFirstLastPara="1" wrap="square" lIns="0" tIns="4775" rIns="0" bIns="0" anchor="ctr" anchorCtr="0">
            <a:noAutofit/>
          </a:bodyPr>
          <a:lstStyle/>
          <a:p>
            <a:pPr marL="0" lvl="0" indent="0" algn="ctr" rtl="0">
              <a:spcBef>
                <a:spcPts val="0"/>
              </a:spcBef>
              <a:spcAft>
                <a:spcPts val="200"/>
              </a:spcAft>
              <a:buNone/>
            </a:pPr>
            <a:r>
              <a:rPr lang="it-IT" dirty="0">
                <a:solidFill>
                  <a:schemeClr val="dk1"/>
                </a:solidFill>
                <a:latin typeface="Arima" pitchFamily="2" charset="0"/>
                <a:ea typeface="Nunito"/>
                <a:cs typeface="Arima" pitchFamily="2" charset="0"/>
                <a:sym typeface="Nunito"/>
              </a:rPr>
              <a:t>Slovenia</a:t>
            </a:r>
          </a:p>
        </p:txBody>
      </p:sp>
      <p:sp>
        <p:nvSpPr>
          <p:cNvPr id="107" name="Google Shape;2132;p91"/>
          <p:cNvSpPr txBox="1"/>
          <p:nvPr/>
        </p:nvSpPr>
        <p:spPr>
          <a:xfrm>
            <a:off x="4606053" y="671508"/>
            <a:ext cx="2277000" cy="484500"/>
          </a:xfrm>
          <a:prstGeom prst="rect">
            <a:avLst/>
          </a:prstGeom>
          <a:noFill/>
          <a:ln>
            <a:noFill/>
          </a:ln>
        </p:spPr>
        <p:txBody>
          <a:bodyPr spcFirstLastPara="1" wrap="square" lIns="0" tIns="4775" rIns="0" bIns="0" anchor="ctr" anchorCtr="0">
            <a:noAutofit/>
          </a:bodyPr>
          <a:lstStyle/>
          <a:p>
            <a:pPr marL="0" lvl="0" indent="0" algn="ctr" rtl="0">
              <a:spcBef>
                <a:spcPts val="0"/>
              </a:spcBef>
              <a:spcAft>
                <a:spcPts val="200"/>
              </a:spcAft>
              <a:buNone/>
            </a:pPr>
            <a:r>
              <a:rPr lang="it-IT" dirty="0">
                <a:solidFill>
                  <a:schemeClr val="dk1"/>
                </a:solidFill>
                <a:latin typeface="Arima" pitchFamily="2" charset="0"/>
                <a:ea typeface="Nunito"/>
                <a:cs typeface="Arima" pitchFamily="2" charset="0"/>
                <a:sym typeface="Nunito"/>
              </a:rPr>
              <a:t>Greece</a:t>
            </a:r>
          </a:p>
        </p:txBody>
      </p:sp>
      <p:grpSp>
        <p:nvGrpSpPr>
          <p:cNvPr id="114" name="Google Shape;2085;p91"/>
          <p:cNvGrpSpPr/>
          <p:nvPr/>
        </p:nvGrpSpPr>
        <p:grpSpPr>
          <a:xfrm rot="-10558060">
            <a:off x="2559929" y="3640931"/>
            <a:ext cx="1246649" cy="1078978"/>
            <a:chOff x="4752657" y="1274338"/>
            <a:chExt cx="1465947" cy="1268781"/>
          </a:xfrm>
        </p:grpSpPr>
        <p:sp>
          <p:nvSpPr>
            <p:cNvPr id="115" name="Google Shape;2086;p91"/>
            <p:cNvSpPr/>
            <p:nvPr/>
          </p:nvSpPr>
          <p:spPr>
            <a:xfrm rot="10800000" flipH="1">
              <a:off x="5010898" y="1274338"/>
              <a:ext cx="1207707" cy="110892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116" name="Google Shape;2087;p91"/>
            <p:cNvSpPr/>
            <p:nvPr/>
          </p:nvSpPr>
          <p:spPr>
            <a:xfrm rot="10800000" flipH="1">
              <a:off x="5252452" y="1394095"/>
              <a:ext cx="966140" cy="88720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nvGrpSpPr>
            <p:cNvPr id="117" name="Google Shape;2088;p91"/>
            <p:cNvGrpSpPr/>
            <p:nvPr/>
          </p:nvGrpSpPr>
          <p:grpSpPr>
            <a:xfrm rot="-4864809" flipH="1">
              <a:off x="4822054" y="1983003"/>
              <a:ext cx="484841" cy="555173"/>
              <a:chOff x="7852208" y="207243"/>
              <a:chExt cx="1130465" cy="1294452"/>
            </a:xfrm>
          </p:grpSpPr>
          <p:sp>
            <p:nvSpPr>
              <p:cNvPr id="118" name="Google Shape;2089;p9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9" name="Google Shape;2090;p9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20" name="Google Shape;2091;p9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21" name="Google Shape;2092;p9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22" name="Google Shape;2093;p9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23" name="Google Shape;2094;p9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24" name="Google Shape;2095;p9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sp>
        <p:nvSpPr>
          <p:cNvPr id="125" name="Google Shape;2136;p91"/>
          <p:cNvSpPr txBox="1"/>
          <p:nvPr/>
        </p:nvSpPr>
        <p:spPr>
          <a:xfrm>
            <a:off x="2583104" y="4071108"/>
            <a:ext cx="733458"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4"/>
                </a:solidFill>
                <a:latin typeface="Calibri Light" panose="020F0302020204030204" pitchFamily="34" charset="0"/>
                <a:ea typeface="Roboto Slab"/>
                <a:cs typeface="Calibri" panose="020F0502020204030204" pitchFamily="34" charset="0"/>
                <a:sym typeface="Roboto Slab"/>
              </a:rPr>
              <a:t>34,6%</a:t>
            </a:r>
            <a:endParaRPr sz="16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sp>
        <p:nvSpPr>
          <p:cNvPr id="126" name="Google Shape;2132;p91"/>
          <p:cNvSpPr txBox="1"/>
          <p:nvPr/>
        </p:nvSpPr>
        <p:spPr>
          <a:xfrm>
            <a:off x="908095" y="4289969"/>
            <a:ext cx="2277000" cy="484500"/>
          </a:xfrm>
          <a:prstGeom prst="rect">
            <a:avLst/>
          </a:prstGeom>
          <a:noFill/>
          <a:ln>
            <a:noFill/>
          </a:ln>
        </p:spPr>
        <p:txBody>
          <a:bodyPr spcFirstLastPara="1" wrap="square" lIns="0" tIns="4775" rIns="0" bIns="0" anchor="ctr" anchorCtr="0">
            <a:noAutofit/>
          </a:bodyPr>
          <a:lstStyle/>
          <a:p>
            <a:pPr marL="0" lvl="0" indent="0" algn="ctr" rtl="0">
              <a:spcBef>
                <a:spcPts val="0"/>
              </a:spcBef>
              <a:spcAft>
                <a:spcPts val="200"/>
              </a:spcAft>
              <a:buNone/>
            </a:pPr>
            <a:r>
              <a:rPr lang="it-IT" dirty="0">
                <a:solidFill>
                  <a:schemeClr val="dk1"/>
                </a:solidFill>
                <a:latin typeface="Arima" pitchFamily="2" charset="0"/>
                <a:ea typeface="Nunito"/>
                <a:cs typeface="Arima" pitchFamily="2" charset="0"/>
                <a:sym typeface="Nunito"/>
              </a:rPr>
              <a:t>Italy</a:t>
            </a:r>
          </a:p>
        </p:txBody>
      </p:sp>
      <p:cxnSp>
        <p:nvCxnSpPr>
          <p:cNvPr id="127" name="Google Shape;2150;p91"/>
          <p:cNvCxnSpPr/>
          <p:nvPr/>
        </p:nvCxnSpPr>
        <p:spPr>
          <a:xfrm rot="10800000" flipH="1">
            <a:off x="3390328" y="3620711"/>
            <a:ext cx="441900" cy="298500"/>
          </a:xfrm>
          <a:prstGeom prst="straightConnector1">
            <a:avLst/>
          </a:prstGeom>
          <a:noFill/>
          <a:ln w="9525" cap="flat" cmpd="sng">
            <a:solidFill>
              <a:schemeClr val="accent1"/>
            </a:solidFill>
            <a:prstDash val="solid"/>
            <a:round/>
            <a:headEnd type="diamond" w="med" len="med"/>
            <a:tailEnd type="oval" w="med" len="med"/>
          </a:ln>
        </p:spPr>
      </p:cxnSp>
      <p:sp>
        <p:nvSpPr>
          <p:cNvPr id="131" name="Google Shape;2136;p91"/>
          <p:cNvSpPr txBox="1"/>
          <p:nvPr/>
        </p:nvSpPr>
        <p:spPr>
          <a:xfrm>
            <a:off x="4505298" y="787527"/>
            <a:ext cx="743596"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4"/>
                </a:solidFill>
                <a:latin typeface="Calibri Light" panose="020F0302020204030204" pitchFamily="34" charset="0"/>
                <a:ea typeface="Roboto Slab"/>
                <a:cs typeface="Calibri" panose="020F0502020204030204" pitchFamily="34" charset="0"/>
                <a:sym typeface="Roboto Slab"/>
              </a:rPr>
              <a:t>11,1%</a:t>
            </a:r>
            <a:endParaRPr sz="16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sp>
        <p:nvSpPr>
          <p:cNvPr id="132" name="Google Shape;2136;p91"/>
          <p:cNvSpPr txBox="1"/>
          <p:nvPr/>
        </p:nvSpPr>
        <p:spPr>
          <a:xfrm>
            <a:off x="4747966" y="4423573"/>
            <a:ext cx="667500"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4"/>
                </a:solidFill>
                <a:latin typeface="Calibri Light" panose="020F0302020204030204" pitchFamily="34" charset="0"/>
                <a:ea typeface="Roboto Slab"/>
                <a:cs typeface="Calibri" panose="020F0502020204030204" pitchFamily="34" charset="0"/>
                <a:sym typeface="Roboto Slab"/>
              </a:rPr>
              <a:t>2,6%</a:t>
            </a:r>
            <a:endParaRPr sz="1600" b="1" dirty="0">
              <a:solidFill>
                <a:schemeClr val="accent4"/>
              </a:solidFill>
              <a:latin typeface="Calibri Light" panose="020F0302020204030204" pitchFamily="34" charset="0"/>
              <a:ea typeface="Roboto Slab"/>
              <a:cs typeface="Calibri" panose="020F0502020204030204" pitchFamily="34" charset="0"/>
              <a:sym typeface="Roboto Slab"/>
            </a:endParaRPr>
          </a:p>
        </p:txBody>
      </p:sp>
    </p:spTree>
    <p:extLst>
      <p:ext uri="{BB962C8B-B14F-4D97-AF65-F5344CB8AC3E}">
        <p14:creationId xmlns:p14="http://schemas.microsoft.com/office/powerpoint/2010/main" val="947067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ext uri="{D42A27DB-BD31-4B8C-83A1-F6EECF244321}">
                <p14:modId xmlns:p14="http://schemas.microsoft.com/office/powerpoint/2010/main" val="3115558296"/>
              </p:ext>
            </p:extLst>
          </p:nvPr>
        </p:nvGraphicFramePr>
        <p:xfrm>
          <a:off x="1271587" y="150018"/>
          <a:ext cx="6600825" cy="4843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1096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0"/>
            <a:ext cx="8978629" cy="942000"/>
          </a:xfrm>
        </p:spPr>
        <p:txBody>
          <a:bodyPr/>
          <a:lstStyle/>
          <a:p>
            <a:pPr marL="174625" indent="0"/>
            <a:r>
              <a:rPr lang="en-US" sz="2000" b="1" u="sng" dirty="0">
                <a:solidFill>
                  <a:srgbClr val="FBB929"/>
                </a:solidFill>
                <a:latin typeface="Arima" pitchFamily="2" charset="0"/>
                <a:cs typeface="Arima" pitchFamily="2" charset="0"/>
              </a:rPr>
              <a:t>Development of virtual maps for points of interest of the European Cultural Silk Route</a:t>
            </a:r>
          </a:p>
          <a:p>
            <a:pPr marL="174625" indent="0" algn="just"/>
            <a:r>
              <a:rPr lang="en-US" sz="1800" dirty="0">
                <a:latin typeface="Arima" pitchFamily="2" charset="0"/>
                <a:cs typeface="Arima" pitchFamily="2" charset="0"/>
              </a:rPr>
              <a:t>A virtual map has been created, accessible via the Internet, representing the tangible and intangible heritage of the Silk Road, with contributions from all project partners.</a:t>
            </a:r>
            <a:r>
              <a:rPr lang="es-ES" sz="1800" u="sng" dirty="0">
                <a:solidFill>
                  <a:srgbClr val="000000"/>
                </a:solidFill>
                <a:hlinkClick r:id="rId3" tooltip="Dirección URL original: https://experience.arcgis.com/experience/b23d1f61cf0e465bac5e5b0735399260/page/English/. Haga clic o pulse si confía en este vínculo.">
                  <a:extLst>
                    <a:ext uri="{A12FA001-AC4F-418D-AE19-62706E023703}">
                      <ahyp:hlinkClr xmlns:ahyp="http://schemas.microsoft.com/office/drawing/2018/hyperlinkcolor" val="tx"/>
                    </a:ext>
                  </a:extLst>
                </a:hlinkClick>
              </a:rPr>
              <a:t> </a:t>
            </a:r>
            <a:r>
              <a:rPr lang="es-ES" sz="1800" b="1" u="sng" dirty="0">
                <a:solidFill>
                  <a:srgbClr val="034A9F"/>
                </a:solidFill>
                <a:hlinkClick r:id="rId3" tooltip="Dirección URL original: https://experience.arcgis.com/experience/b23d1f61cf0e465bac5e5b0735399260/page/English/. Haga clic o pulse si confía en este vínculo.">
                  <a:extLst>
                    <a:ext uri="{A12FA001-AC4F-418D-AE19-62706E023703}">
                      <ahyp:hlinkClr xmlns:ahyp="http://schemas.microsoft.com/office/drawing/2018/hyperlinkcolor" val="tx"/>
                    </a:ext>
                  </a:extLst>
                </a:hlinkClick>
              </a:rPr>
              <a:t>https://experience.arcgis.com/experience/b23d1f61cf0e465bac5e5b0735399260/page/English/</a:t>
            </a:r>
            <a:endParaRPr lang="es-ES" sz="1800" b="1" dirty="0">
              <a:solidFill>
                <a:srgbClr val="034A9F"/>
              </a:solidFill>
              <a:latin typeface="Arima" pitchFamily="2" charset="0"/>
              <a:cs typeface="Arima" pitchFamily="2" charset="0"/>
            </a:endParaRPr>
          </a:p>
        </p:txBody>
      </p:sp>
      <p:grpSp>
        <p:nvGrpSpPr>
          <p:cNvPr id="2" name="Grupo 1">
            <a:extLst>
              <a:ext uri="{FF2B5EF4-FFF2-40B4-BE49-F238E27FC236}">
                <a16:creationId xmlns:a16="http://schemas.microsoft.com/office/drawing/2014/main" id="{B30BAA75-A637-0C9D-4917-F6892FF9CE98}"/>
              </a:ext>
            </a:extLst>
          </p:cNvPr>
          <p:cNvGrpSpPr/>
          <p:nvPr/>
        </p:nvGrpSpPr>
        <p:grpSpPr>
          <a:xfrm>
            <a:off x="1051359" y="1493671"/>
            <a:ext cx="7197505" cy="4645357"/>
            <a:chOff x="1051359" y="1493671"/>
            <a:chExt cx="7197505" cy="4645357"/>
          </a:xfrm>
        </p:grpSpPr>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359" y="1493671"/>
              <a:ext cx="7197505" cy="4645357"/>
            </a:xfrm>
            <a:prstGeom prst="rect">
              <a:avLst/>
            </a:prstGeom>
          </p:spPr>
        </p:pic>
        <p:pic>
          <p:nvPicPr>
            <p:cNvPr id="14" name="Imagen 13"/>
            <p:cNvPicPr>
              <a:picLocks noChangeAspect="1"/>
            </p:cNvPicPr>
            <p:nvPr/>
          </p:nvPicPr>
          <p:blipFill>
            <a:blip r:embed="rId5"/>
            <a:stretch>
              <a:fillRect/>
            </a:stretch>
          </p:blipFill>
          <p:spPr>
            <a:xfrm>
              <a:off x="2251881" y="1819067"/>
              <a:ext cx="4531055" cy="2916705"/>
            </a:xfrm>
            <a:prstGeom prst="rect">
              <a:avLst/>
            </a:prstGeom>
          </p:spPr>
        </p:pic>
      </p:grpSp>
    </p:spTree>
    <p:extLst>
      <p:ext uri="{BB962C8B-B14F-4D97-AF65-F5344CB8AC3E}">
        <p14:creationId xmlns:p14="http://schemas.microsoft.com/office/powerpoint/2010/main" val="194575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ext uri="{D42A27DB-BD31-4B8C-83A1-F6EECF244321}">
                <p14:modId xmlns:p14="http://schemas.microsoft.com/office/powerpoint/2010/main" val="2845171771"/>
              </p:ext>
            </p:extLst>
          </p:nvPr>
        </p:nvGraphicFramePr>
        <p:xfrm>
          <a:off x="0" y="0"/>
          <a:ext cx="9143999"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769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1159278263"/>
              </p:ext>
            </p:extLst>
          </p:nvPr>
        </p:nvGraphicFramePr>
        <p:xfrm>
          <a:off x="-38100" y="-295275"/>
          <a:ext cx="9220200" cy="5734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3082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44245" y="74351"/>
            <a:ext cx="9356997" cy="942000"/>
          </a:xfrm>
        </p:spPr>
        <p:txBody>
          <a:bodyPr/>
          <a:lstStyle/>
          <a:p>
            <a:pPr indent="-9525" algn="just"/>
            <a:r>
              <a:rPr lang="en-US" dirty="0">
                <a:latin typeface="Arima" pitchFamily="2" charset="0"/>
                <a:cs typeface="Arima" pitchFamily="2" charset="0"/>
              </a:rPr>
              <a:t>This map can be the basis for a future European Silk Route intended as a cultural itinerary across Europe.  This map shows examples of how sericulture shaped European territories, landscapes, arts, culture, genetics, production, industrial and built heritage and values through mulberry cultivation and silkworm rearing, silk processing and trading, as unifying element but with local diversities. 	</a:t>
            </a:r>
          </a:p>
          <a:p>
            <a:endParaRPr lang="es-ES" dirty="0"/>
          </a:p>
        </p:txBody>
      </p:sp>
      <p:sp>
        <p:nvSpPr>
          <p:cNvPr id="4" name="Rectángulo 3"/>
          <p:cNvSpPr/>
          <p:nvPr/>
        </p:nvSpPr>
        <p:spPr>
          <a:xfrm>
            <a:off x="305906" y="1366646"/>
            <a:ext cx="2404826" cy="307777"/>
          </a:xfrm>
          <a:prstGeom prst="rect">
            <a:avLst/>
          </a:prstGeom>
        </p:spPr>
        <p:txBody>
          <a:bodyPr wrap="none">
            <a:spAutoFit/>
          </a:bodyPr>
          <a:lstStyle/>
          <a:p>
            <a:r>
              <a:rPr lang="es-ES" b="1" dirty="0">
                <a:solidFill>
                  <a:srgbClr val="050505"/>
                </a:solidFill>
                <a:latin typeface="Avenir Next"/>
              </a:rPr>
              <a:t>Cros Valley, Cros. France.</a:t>
            </a:r>
            <a:endParaRPr lang="es-ES" dirty="0"/>
          </a:p>
        </p:txBody>
      </p:sp>
      <p:pic>
        <p:nvPicPr>
          <p:cNvPr id="2050" name="Picture 2" descr="https://geoportal.imida.es/docs_siom/tour/F-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06" y="1782569"/>
            <a:ext cx="8488771" cy="274031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3585" y="4522883"/>
            <a:ext cx="9115495" cy="523220"/>
          </a:xfrm>
          <a:prstGeom prst="rect">
            <a:avLst/>
          </a:prstGeom>
        </p:spPr>
        <p:txBody>
          <a:bodyPr wrap="square">
            <a:spAutoFit/>
          </a:bodyPr>
          <a:lstStyle/>
          <a:p>
            <a:pPr algn="just"/>
            <a:r>
              <a:rPr lang="en-US" dirty="0">
                <a:solidFill>
                  <a:srgbClr val="050505"/>
                </a:solidFill>
                <a:latin typeface="Arima" pitchFamily="2" charset="0"/>
                <a:cs typeface="Arima" pitchFamily="2" charset="0"/>
              </a:rPr>
              <a:t>A journey through the landscape of a valley marked by sericulture, silkworm rearing... Every step you take reveals traces of this activity, which has now disappeared. </a:t>
            </a:r>
            <a:endParaRPr lang="es-ES" dirty="0">
              <a:latin typeface="Arima" pitchFamily="2" charset="0"/>
              <a:cs typeface="Arima" pitchFamily="2" charset="0"/>
            </a:endParaRPr>
          </a:p>
        </p:txBody>
      </p:sp>
    </p:spTree>
    <p:extLst>
      <p:ext uri="{BB962C8B-B14F-4D97-AF65-F5344CB8AC3E}">
        <p14:creationId xmlns:p14="http://schemas.microsoft.com/office/powerpoint/2010/main" val="1437938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eoportal.imida.es/docs_siom/tour/I-5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 t="61" r="-84" b="32912"/>
          <a:stretch/>
        </p:blipFill>
        <p:spPr bwMode="auto">
          <a:xfrm>
            <a:off x="581025" y="466090"/>
            <a:ext cx="7639050" cy="3543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59422" y="3890585"/>
            <a:ext cx="7882255" cy="1077218"/>
          </a:xfrm>
          <a:prstGeom prst="rect">
            <a:avLst/>
          </a:prstGeom>
        </p:spPr>
        <p:txBody>
          <a:bodyPr wrap="square">
            <a:spAutoFit/>
          </a:bodyPr>
          <a:lstStyle/>
          <a:p>
            <a:endParaRPr lang="en-US" sz="1600" dirty="0">
              <a:latin typeface="Arima" pitchFamily="2" charset="0"/>
              <a:cs typeface="Arima" pitchFamily="2" charset="0"/>
            </a:endParaRPr>
          </a:p>
          <a:p>
            <a:r>
              <a:rPr lang="en-US" sz="1600" dirty="0">
                <a:latin typeface="Arima" pitchFamily="2" charset="0"/>
                <a:cs typeface="Arima" pitchFamily="2" charset="0"/>
              </a:rPr>
              <a:t>Villa San Giovanni has a long tradition in the silk industry, particularly in reeling and weaving. This activity, present in the area from the end of the 18th century until 1951, gave rise to a prosperous industrial district known as "Little Manchester". </a:t>
            </a:r>
            <a:endParaRPr lang="es-ES" sz="1600" dirty="0">
              <a:latin typeface="Arima" pitchFamily="2" charset="0"/>
              <a:cs typeface="Arima" pitchFamily="2" charset="0"/>
            </a:endParaRPr>
          </a:p>
        </p:txBody>
      </p:sp>
      <p:sp>
        <p:nvSpPr>
          <p:cNvPr id="3" name="CuadroTexto 2">
            <a:extLst>
              <a:ext uri="{FF2B5EF4-FFF2-40B4-BE49-F238E27FC236}">
                <a16:creationId xmlns:a16="http://schemas.microsoft.com/office/drawing/2014/main" id="{505DAC5E-A260-8FAD-2FDA-2FDC5A25D02E}"/>
              </a:ext>
            </a:extLst>
          </p:cNvPr>
          <p:cNvSpPr txBox="1"/>
          <p:nvPr/>
        </p:nvSpPr>
        <p:spPr>
          <a:xfrm>
            <a:off x="581025" y="66873"/>
            <a:ext cx="5430520" cy="338554"/>
          </a:xfrm>
          <a:prstGeom prst="rect">
            <a:avLst/>
          </a:prstGeom>
          <a:noFill/>
        </p:spPr>
        <p:txBody>
          <a:bodyPr wrap="square">
            <a:spAutoFit/>
          </a:bodyPr>
          <a:lstStyle/>
          <a:p>
            <a:r>
              <a:rPr lang="en-US" sz="1600" b="1" dirty="0"/>
              <a:t>Cogliandro</a:t>
            </a:r>
            <a:r>
              <a:rPr lang="en-US" b="1" dirty="0"/>
              <a:t> Reeling Plant, Villa San Giovanni      </a:t>
            </a:r>
          </a:p>
        </p:txBody>
      </p:sp>
    </p:spTree>
    <p:extLst>
      <p:ext uri="{BB962C8B-B14F-4D97-AF65-F5344CB8AC3E}">
        <p14:creationId xmlns:p14="http://schemas.microsoft.com/office/powerpoint/2010/main" val="448943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eoportal.imida.es/docs_siom/tour/Si-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101600"/>
            <a:ext cx="2047875"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598628" y="469900"/>
            <a:ext cx="6006892" cy="1384995"/>
          </a:xfrm>
          <a:prstGeom prst="rect">
            <a:avLst/>
          </a:prstGeom>
        </p:spPr>
        <p:txBody>
          <a:bodyPr wrap="square">
            <a:spAutoFit/>
          </a:bodyPr>
          <a:lstStyle/>
          <a:p>
            <a:pPr algn="just"/>
            <a:r>
              <a:rPr lang="en-US" dirty="0">
                <a:solidFill>
                  <a:srgbClr val="050505"/>
                </a:solidFill>
                <a:latin typeface="Arima" pitchFamily="2" charset="0"/>
                <a:cs typeface="Arima" pitchFamily="2" charset="0"/>
              </a:rPr>
              <a:t>The Idrija Lace School is a comprehensively designed handicraft </a:t>
            </a:r>
            <a:r>
              <a:rPr lang="en-US" dirty="0" err="1">
                <a:solidFill>
                  <a:srgbClr val="050505"/>
                </a:solidFill>
                <a:latin typeface="Arima" pitchFamily="2" charset="0"/>
                <a:cs typeface="Arima" pitchFamily="2" charset="0"/>
              </a:rPr>
              <a:t>centre</a:t>
            </a:r>
            <a:r>
              <a:rPr lang="en-US" dirty="0">
                <a:solidFill>
                  <a:srgbClr val="050505"/>
                </a:solidFill>
                <a:latin typeface="Arima" pitchFamily="2" charset="0"/>
                <a:cs typeface="Arima" pitchFamily="2" charset="0"/>
              </a:rPr>
              <a:t> where nearly 500 children and young people, as well as over 150 adult lace makers, learn the art of bobbin lace every year. Bobbin lace-making is a living tradition, and Idrija lace is made entirely by hand. Since 2018, Bobbin lace-making in Slovenia has been inscribed on the UNESCO Representative List of the Intangible Cultural Heritage of Humanity.</a:t>
            </a:r>
            <a:endParaRPr lang="es-ES" dirty="0">
              <a:latin typeface="Arima" pitchFamily="2" charset="0"/>
              <a:cs typeface="Arima" pitchFamily="2" charset="0"/>
            </a:endParaRPr>
          </a:p>
        </p:txBody>
      </p:sp>
      <p:sp>
        <p:nvSpPr>
          <p:cNvPr id="5" name="Rectángulo 4"/>
          <p:cNvSpPr/>
          <p:nvPr/>
        </p:nvSpPr>
        <p:spPr>
          <a:xfrm>
            <a:off x="2598628" y="131346"/>
            <a:ext cx="2441694" cy="338554"/>
          </a:xfrm>
          <a:prstGeom prst="rect">
            <a:avLst/>
          </a:prstGeom>
        </p:spPr>
        <p:txBody>
          <a:bodyPr wrap="none">
            <a:spAutoFit/>
          </a:bodyPr>
          <a:lstStyle/>
          <a:p>
            <a:r>
              <a:rPr lang="es-ES" sz="1600" b="1" dirty="0">
                <a:solidFill>
                  <a:srgbClr val="202020"/>
                </a:solidFill>
                <a:latin typeface="Arima" pitchFamily="2" charset="0"/>
                <a:cs typeface="Arima" pitchFamily="2" charset="0"/>
              </a:rPr>
              <a:t>Lace </a:t>
            </a:r>
            <a:r>
              <a:rPr lang="es-ES" sz="1600" b="1" dirty="0" err="1">
                <a:solidFill>
                  <a:srgbClr val="202020"/>
                </a:solidFill>
                <a:latin typeface="Arima" pitchFamily="2" charset="0"/>
                <a:cs typeface="Arima" pitchFamily="2" charset="0"/>
              </a:rPr>
              <a:t>school</a:t>
            </a:r>
            <a:r>
              <a:rPr lang="es-ES" sz="1600" b="1" dirty="0">
                <a:solidFill>
                  <a:srgbClr val="202020"/>
                </a:solidFill>
                <a:latin typeface="Arima" pitchFamily="2" charset="0"/>
                <a:cs typeface="Arima" pitchFamily="2" charset="0"/>
              </a:rPr>
              <a:t> </a:t>
            </a:r>
            <a:r>
              <a:rPr lang="es-ES" sz="1600" b="1" dirty="0" err="1">
                <a:solidFill>
                  <a:srgbClr val="202020"/>
                </a:solidFill>
                <a:latin typeface="Arima" pitchFamily="2" charset="0"/>
                <a:cs typeface="Arima" pitchFamily="2" charset="0"/>
              </a:rPr>
              <a:t>Idrija</a:t>
            </a:r>
            <a:r>
              <a:rPr lang="es-ES" sz="1600" b="1" dirty="0">
                <a:solidFill>
                  <a:srgbClr val="202020"/>
                </a:solidFill>
                <a:latin typeface="Arima" pitchFamily="2" charset="0"/>
                <a:cs typeface="Arima" pitchFamily="2" charset="0"/>
              </a:rPr>
              <a:t>, </a:t>
            </a:r>
            <a:r>
              <a:rPr lang="es-ES" sz="1600" b="1" dirty="0" err="1">
                <a:solidFill>
                  <a:srgbClr val="202020"/>
                </a:solidFill>
                <a:latin typeface="Arima" pitchFamily="2" charset="0"/>
                <a:cs typeface="Arima" pitchFamily="2" charset="0"/>
              </a:rPr>
              <a:t>Idrija</a:t>
            </a:r>
            <a:endParaRPr lang="es-ES" sz="1600" b="1" dirty="0">
              <a:solidFill>
                <a:srgbClr val="202020"/>
              </a:solidFill>
              <a:latin typeface="Arima" pitchFamily="2" charset="0"/>
              <a:cs typeface="Arima" pitchFamily="2" charset="0"/>
            </a:endParaRPr>
          </a:p>
        </p:txBody>
      </p:sp>
    </p:spTree>
    <p:extLst>
      <p:ext uri="{BB962C8B-B14F-4D97-AF65-F5344CB8AC3E}">
        <p14:creationId xmlns:p14="http://schemas.microsoft.com/office/powerpoint/2010/main" val="159513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32374" y="1073292"/>
            <a:ext cx="4111626" cy="1384995"/>
          </a:xfrm>
          <a:prstGeom prst="rect">
            <a:avLst/>
          </a:prstGeom>
        </p:spPr>
        <p:txBody>
          <a:bodyPr wrap="square">
            <a:spAutoFit/>
          </a:bodyPr>
          <a:lstStyle/>
          <a:p>
            <a:pPr algn="ctr"/>
            <a:r>
              <a:rPr lang="en-US" b="1" dirty="0">
                <a:solidFill>
                  <a:srgbClr val="050505"/>
                </a:solidFill>
                <a:latin typeface="Arima" pitchFamily="2" charset="0"/>
                <a:cs typeface="Arima" pitchFamily="2" charset="0"/>
              </a:rPr>
              <a:t>State Silk Museum, Tbilisi</a:t>
            </a:r>
            <a:r>
              <a:rPr lang="en-US" dirty="0">
                <a:solidFill>
                  <a:srgbClr val="050505"/>
                </a:solidFill>
                <a:latin typeface="Arima" pitchFamily="2" charset="0"/>
                <a:cs typeface="Arima" pitchFamily="2" charset="0"/>
              </a:rPr>
              <a:t>   </a:t>
            </a:r>
          </a:p>
          <a:p>
            <a:br>
              <a:rPr lang="en-US" dirty="0">
                <a:solidFill>
                  <a:srgbClr val="050505"/>
                </a:solidFill>
                <a:latin typeface="Arima" pitchFamily="2" charset="0"/>
                <a:cs typeface="Arima" pitchFamily="2" charset="0"/>
              </a:rPr>
            </a:br>
            <a:endParaRPr lang="en-US" dirty="0">
              <a:solidFill>
                <a:srgbClr val="050505"/>
              </a:solidFill>
              <a:latin typeface="Arima" pitchFamily="2" charset="0"/>
              <a:cs typeface="Arima" pitchFamily="2" charset="0"/>
            </a:endParaRPr>
          </a:p>
          <a:p>
            <a:pPr algn="just"/>
            <a:r>
              <a:rPr lang="en-US" dirty="0">
                <a:solidFill>
                  <a:srgbClr val="050505"/>
                </a:solidFill>
                <a:latin typeface="Arima" pitchFamily="2" charset="0"/>
                <a:cs typeface="Arima" pitchFamily="2" charset="0"/>
              </a:rPr>
              <a:t>State Silk Museum, founded in 1887, is one of the oldest among the few museums worldwide that are focused only on sericulture.</a:t>
            </a:r>
          </a:p>
        </p:txBody>
      </p:sp>
      <p:pic>
        <p:nvPicPr>
          <p:cNvPr id="3074" name="Picture 2" descr="https://geoportal.imida.es/docs_siom/tour/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2374" cy="377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036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geoportal.imida.es/docs_siom/tour/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1200"/>
            <a:ext cx="4957761" cy="330517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5187842" y="711200"/>
            <a:ext cx="3845925" cy="307777"/>
          </a:xfrm>
          <a:prstGeom prst="rect">
            <a:avLst/>
          </a:prstGeom>
        </p:spPr>
        <p:txBody>
          <a:bodyPr wrap="none">
            <a:spAutoFit/>
          </a:bodyPr>
          <a:lstStyle/>
          <a:p>
            <a:r>
              <a:rPr lang="fr-FR" b="1" dirty="0">
                <a:solidFill>
                  <a:srgbClr val="050505"/>
                </a:solidFill>
                <a:latin typeface="Avenir Next"/>
              </a:rPr>
              <a:t>Scientific Center on </a:t>
            </a:r>
            <a:r>
              <a:rPr lang="fr-FR" b="1" dirty="0" err="1">
                <a:solidFill>
                  <a:srgbClr val="050505"/>
                </a:solidFill>
                <a:latin typeface="Avenir Next"/>
              </a:rPr>
              <a:t>Sericulture</a:t>
            </a:r>
            <a:r>
              <a:rPr lang="fr-FR" b="1" dirty="0">
                <a:solidFill>
                  <a:srgbClr val="050505"/>
                </a:solidFill>
                <a:latin typeface="Avenir Next"/>
              </a:rPr>
              <a:t>, </a:t>
            </a:r>
            <a:r>
              <a:rPr lang="fr-FR" b="1" dirty="0" err="1">
                <a:solidFill>
                  <a:srgbClr val="050505"/>
                </a:solidFill>
                <a:latin typeface="Avenir Next"/>
              </a:rPr>
              <a:t>Vratsa</a:t>
            </a:r>
            <a:r>
              <a:rPr lang="fr-FR" dirty="0">
                <a:solidFill>
                  <a:srgbClr val="050505"/>
                </a:solidFill>
                <a:latin typeface="Avenir Next"/>
              </a:rPr>
              <a:t>       </a:t>
            </a:r>
            <a:endParaRPr lang="es-ES" dirty="0"/>
          </a:p>
        </p:txBody>
      </p:sp>
      <p:sp>
        <p:nvSpPr>
          <p:cNvPr id="5" name="Rectángulo 4"/>
          <p:cNvSpPr/>
          <p:nvPr/>
        </p:nvSpPr>
        <p:spPr>
          <a:xfrm>
            <a:off x="5187842" y="1161321"/>
            <a:ext cx="3996607" cy="307777"/>
          </a:xfrm>
          <a:prstGeom prst="rect">
            <a:avLst/>
          </a:prstGeom>
        </p:spPr>
        <p:txBody>
          <a:bodyPr wrap="none">
            <a:spAutoFit/>
          </a:bodyPr>
          <a:lstStyle/>
          <a:p>
            <a:r>
              <a:rPr lang="en-US" dirty="0">
                <a:solidFill>
                  <a:srgbClr val="050505"/>
                </a:solidFill>
                <a:latin typeface="Avenir Next"/>
              </a:rPr>
              <a:t>Established in 1896, the Sericulture Scientific Centre</a:t>
            </a:r>
            <a:endParaRPr lang="es-ES" dirty="0"/>
          </a:p>
        </p:txBody>
      </p:sp>
    </p:spTree>
    <p:extLst>
      <p:ext uri="{BB962C8B-B14F-4D97-AF65-F5344CB8AC3E}">
        <p14:creationId xmlns:p14="http://schemas.microsoft.com/office/powerpoint/2010/main" val="1345353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0"/>
        <p:cNvGrpSpPr/>
        <p:nvPr/>
      </p:nvGrpSpPr>
      <p:grpSpPr>
        <a:xfrm>
          <a:off x="0" y="0"/>
          <a:ext cx="0" cy="0"/>
          <a:chOff x="0" y="0"/>
          <a:chExt cx="0" cy="0"/>
        </a:xfrm>
      </p:grpSpPr>
      <p:sp>
        <p:nvSpPr>
          <p:cNvPr id="3635" name="Google Shape;3635;p121"/>
          <p:cNvSpPr/>
          <p:nvPr/>
        </p:nvSpPr>
        <p:spPr>
          <a:xfrm rot="-4419382">
            <a:off x="-714443" y="206544"/>
            <a:ext cx="4396790" cy="2564698"/>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36" name="Google Shape;3636;p121"/>
          <p:cNvSpPr/>
          <p:nvPr/>
        </p:nvSpPr>
        <p:spPr>
          <a:xfrm rot="6402164">
            <a:off x="6695339" y="3284083"/>
            <a:ext cx="2759764" cy="1609802"/>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a typeface="Nunito"/>
              <a:cs typeface="Nunito"/>
              <a:sym typeface="Nunito"/>
            </a:endParaRPr>
          </a:p>
        </p:txBody>
      </p:sp>
      <p:grpSp>
        <p:nvGrpSpPr>
          <p:cNvPr id="3637" name="Google Shape;3637;p121"/>
          <p:cNvGrpSpPr/>
          <p:nvPr/>
        </p:nvGrpSpPr>
        <p:grpSpPr>
          <a:xfrm rot="10800000">
            <a:off x="160450" y="3629988"/>
            <a:ext cx="1130465" cy="1294452"/>
            <a:chOff x="7852208" y="207243"/>
            <a:chExt cx="1130465" cy="1294452"/>
          </a:xfrm>
        </p:grpSpPr>
        <p:sp>
          <p:nvSpPr>
            <p:cNvPr id="3638" name="Google Shape;3638;p12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39" name="Google Shape;3639;p12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0" name="Google Shape;3640;p12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1" name="Google Shape;3641;p12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2" name="Google Shape;3642;p12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3" name="Google Shape;3643;p12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4" name="Google Shape;3644;p12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grpSp>
        <p:nvGrpSpPr>
          <p:cNvPr id="3645" name="Google Shape;3645;p121"/>
          <p:cNvGrpSpPr/>
          <p:nvPr/>
        </p:nvGrpSpPr>
        <p:grpSpPr>
          <a:xfrm rot="10800000">
            <a:off x="7797450" y="51438"/>
            <a:ext cx="1130465" cy="1294452"/>
            <a:chOff x="7852208" y="207243"/>
            <a:chExt cx="1130465" cy="1294452"/>
          </a:xfrm>
        </p:grpSpPr>
        <p:sp>
          <p:nvSpPr>
            <p:cNvPr id="3646" name="Google Shape;3646;p12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7" name="Google Shape;3647;p12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8" name="Google Shape;3648;p12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49" name="Google Shape;3649;p12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50" name="Google Shape;3650;p12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51" name="Google Shape;3651;p12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sp>
          <p:nvSpPr>
            <p:cNvPr id="3652" name="Google Shape;3652;p12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ndParaRPr>
            </a:p>
          </p:txBody>
        </p:sp>
      </p:grpSp>
      <p:pic>
        <p:nvPicPr>
          <p:cNvPr id="5" name="Immagine 4">
            <a:extLst>
              <a:ext uri="{FF2B5EF4-FFF2-40B4-BE49-F238E27FC236}">
                <a16:creationId xmlns:a16="http://schemas.microsoft.com/office/drawing/2014/main" id="{D72255B0-29B9-54AF-8AB6-7AAEB5126FCE}"/>
              </a:ext>
            </a:extLst>
          </p:cNvPr>
          <p:cNvPicPr>
            <a:picLocks noChangeAspect="1"/>
          </p:cNvPicPr>
          <p:nvPr/>
        </p:nvPicPr>
        <p:blipFill>
          <a:blip r:embed="rId3"/>
          <a:stretch>
            <a:fillRect/>
          </a:stretch>
        </p:blipFill>
        <p:spPr>
          <a:xfrm>
            <a:off x="3162428" y="1193608"/>
            <a:ext cx="2487636" cy="2189578"/>
          </a:xfrm>
          <a:prstGeom prst="rect">
            <a:avLst/>
          </a:prstGeom>
        </p:spPr>
      </p:pic>
      <p:sp>
        <p:nvSpPr>
          <p:cNvPr id="2" name="Rettangolo 6">
            <a:extLst>
              <a:ext uri="{FF2B5EF4-FFF2-40B4-BE49-F238E27FC236}">
                <a16:creationId xmlns:a16="http://schemas.microsoft.com/office/drawing/2014/main" id="{59AA5C1E-EA1E-8449-9B34-27E1696E63E8}"/>
              </a:ext>
            </a:extLst>
          </p:cNvPr>
          <p:cNvSpPr/>
          <p:nvPr/>
        </p:nvSpPr>
        <p:spPr>
          <a:xfrm>
            <a:off x="1161445" y="4829540"/>
            <a:ext cx="5951491" cy="276999"/>
          </a:xfrm>
          <a:prstGeom prst="rect">
            <a:avLst/>
          </a:prstGeom>
        </p:spPr>
        <p:txBody>
          <a:bodyPr wrap="square">
            <a:spAutoFit/>
          </a:bodyPr>
          <a:lstStyle/>
          <a:p>
            <a:pPr algn="just"/>
            <a:r>
              <a:rPr lang="it-IT" sz="600" b="0" dirty="0" err="1">
                <a:solidFill>
                  <a:schemeClr val="tx1"/>
                </a:solidFill>
                <a:latin typeface="Calibri Light" panose="020F0302020204030204" pitchFamily="34" charset="0"/>
                <a:cs typeface="Calibri Light" panose="020F0302020204030204" pitchFamily="34" charset="0"/>
              </a:rPr>
              <a:t>Funded</a:t>
            </a:r>
            <a:r>
              <a:rPr lang="it-IT" sz="600" b="0" dirty="0">
                <a:solidFill>
                  <a:schemeClr val="tx1"/>
                </a:solidFill>
                <a:latin typeface="Calibri Light" panose="020F0302020204030204" pitchFamily="34" charset="0"/>
                <a:cs typeface="Calibri Light" panose="020F0302020204030204" pitchFamily="34" charset="0"/>
              </a:rPr>
              <a:t> by the </a:t>
            </a:r>
            <a:r>
              <a:rPr lang="it-IT" sz="600" dirty="0" err="1">
                <a:solidFill>
                  <a:schemeClr val="tx1"/>
                </a:solidFill>
                <a:latin typeface="Calibri Light" panose="020F0302020204030204" pitchFamily="34" charset="0"/>
                <a:cs typeface="Calibri Light" panose="020F0302020204030204" pitchFamily="34" charset="0"/>
              </a:rPr>
              <a:t>Eu</a:t>
            </a:r>
            <a:r>
              <a:rPr lang="it-IT" sz="600" b="0" dirty="0" err="1">
                <a:solidFill>
                  <a:schemeClr val="tx1"/>
                </a:solidFill>
                <a:latin typeface="Calibri Light" panose="020F0302020204030204" pitchFamily="34" charset="0"/>
                <a:cs typeface="Calibri Light" panose="020F0302020204030204" pitchFamily="34" charset="0"/>
              </a:rPr>
              <a:t>ropean</a:t>
            </a:r>
            <a:r>
              <a:rPr lang="it-IT" sz="600" b="0" dirty="0">
                <a:solidFill>
                  <a:schemeClr val="tx1"/>
                </a:solidFill>
                <a:latin typeface="Calibri Light" panose="020F0302020204030204" pitchFamily="34" charset="0"/>
                <a:cs typeface="Calibri Light" panose="020F0302020204030204" pitchFamily="34" charset="0"/>
              </a:rPr>
              <a:t> Union under the </a:t>
            </a:r>
            <a:r>
              <a:rPr lang="it-IT" sz="600" dirty="0">
                <a:solidFill>
                  <a:schemeClr val="tx1"/>
                </a:solidFill>
                <a:latin typeface="Calibri Light" panose="020F0302020204030204" pitchFamily="34" charset="0"/>
                <a:cs typeface="Calibri Light" panose="020F0302020204030204" pitchFamily="34" charset="0"/>
              </a:rPr>
              <a:t>G</a:t>
            </a:r>
            <a:r>
              <a:rPr lang="it-IT" sz="600" b="0" dirty="0">
                <a:solidFill>
                  <a:schemeClr val="tx1"/>
                </a:solidFill>
                <a:latin typeface="Calibri Light" panose="020F0302020204030204" pitchFamily="34" charset="0"/>
                <a:cs typeface="Calibri Light" panose="020F0302020204030204" pitchFamily="34" charset="0"/>
              </a:rPr>
              <a:t>rant </a:t>
            </a:r>
            <a:r>
              <a:rPr lang="it-IT" sz="600" dirty="0">
                <a:solidFill>
                  <a:schemeClr val="tx1"/>
                </a:solidFill>
                <a:latin typeface="Calibri Light" panose="020F0302020204030204" pitchFamily="34" charset="0"/>
                <a:cs typeface="Calibri Light" panose="020F0302020204030204" pitchFamily="34" charset="0"/>
              </a:rPr>
              <a:t>A</a:t>
            </a:r>
            <a:r>
              <a:rPr lang="it-IT" sz="600" b="0" dirty="0">
                <a:solidFill>
                  <a:schemeClr val="tx1"/>
                </a:solidFill>
                <a:latin typeface="Calibri Light" panose="020F0302020204030204" pitchFamily="34" charset="0"/>
                <a:cs typeface="Calibri Light" panose="020F0302020204030204" pitchFamily="34" charset="0"/>
              </a:rPr>
              <a:t>greement 101095188. </a:t>
            </a:r>
            <a:r>
              <a:rPr lang="en-US" sz="600" b="0" dirty="0">
                <a:solidFill>
                  <a:schemeClr val="tx1"/>
                </a:solidFill>
                <a:latin typeface="Calibri Light" panose="020F0302020204030204" pitchFamily="34" charset="0"/>
                <a:cs typeface="Calibri Light" panose="020F0302020204030204" pitchFamily="34" charset="0"/>
              </a:rPr>
              <a:t>Views and opinions expressed are however those of the author(s) only and do not necessarily reflect those of the European Union or the European Research Executive Agency. Neither the European Union nor the granting authority can be held responsible for them.</a:t>
            </a:r>
            <a:endParaRPr lang="it-IT" sz="600" b="0" dirty="0">
              <a:solidFill>
                <a:schemeClr val="tx1"/>
              </a:solidFill>
              <a:latin typeface="Calibri Light" panose="020F0302020204030204" pitchFamily="34" charset="0"/>
              <a:cs typeface="Calibri Light" panose="020F0302020204030204" pitchFamily="34" charset="0"/>
            </a:endParaRPr>
          </a:p>
        </p:txBody>
      </p:sp>
      <p:pic>
        <p:nvPicPr>
          <p:cNvPr id="3" name="Immagine 9">
            <a:extLst>
              <a:ext uri="{FF2B5EF4-FFF2-40B4-BE49-F238E27FC236}">
                <a16:creationId xmlns:a16="http://schemas.microsoft.com/office/drawing/2014/main" id="{CEBC1FF9-5597-911E-9BA3-586D8539E290}"/>
              </a:ext>
            </a:extLst>
          </p:cNvPr>
          <p:cNvPicPr>
            <a:picLocks noChangeAspect="1"/>
          </p:cNvPicPr>
          <p:nvPr/>
        </p:nvPicPr>
        <p:blipFill>
          <a:blip r:embed="rId4"/>
          <a:stretch>
            <a:fillRect/>
          </a:stretch>
        </p:blipFill>
        <p:spPr>
          <a:xfrm>
            <a:off x="66879" y="4693460"/>
            <a:ext cx="1087863" cy="443733"/>
          </a:xfrm>
          <a:prstGeom prst="rect">
            <a:avLst/>
          </a:prstGeom>
        </p:spPr>
      </p:pic>
      <p:sp>
        <p:nvSpPr>
          <p:cNvPr id="6" name="CuadroTexto 5">
            <a:extLst>
              <a:ext uri="{FF2B5EF4-FFF2-40B4-BE49-F238E27FC236}">
                <a16:creationId xmlns:a16="http://schemas.microsoft.com/office/drawing/2014/main" id="{F28A21B5-38C5-C2DC-32B5-1FE31FE55F9B}"/>
              </a:ext>
            </a:extLst>
          </p:cNvPr>
          <p:cNvSpPr txBox="1"/>
          <p:nvPr/>
        </p:nvSpPr>
        <p:spPr>
          <a:xfrm>
            <a:off x="6861235" y="4905613"/>
            <a:ext cx="2452157" cy="261610"/>
          </a:xfrm>
          <a:prstGeom prst="rect">
            <a:avLst/>
          </a:prstGeom>
          <a:noFill/>
        </p:spPr>
        <p:txBody>
          <a:bodyPr wrap="square">
            <a:spAutoFit/>
          </a:bodyPr>
          <a:lstStyle/>
          <a:p>
            <a:r>
              <a:rPr lang="es-ES" sz="1100" dirty="0">
                <a:solidFill>
                  <a:schemeClr val="dk1"/>
                </a:solidFill>
                <a:latin typeface="Calibri Light" panose="020F0302020204030204" pitchFamily="34" charset="0"/>
                <a:sym typeface="Nunito"/>
              </a:rPr>
              <a:t>https://aracne-murcia.hub.arcgis.com/</a:t>
            </a:r>
          </a:p>
        </p:txBody>
      </p:sp>
    </p:spTree>
    <p:extLst>
      <p:ext uri="{BB962C8B-B14F-4D97-AF65-F5344CB8AC3E}">
        <p14:creationId xmlns:p14="http://schemas.microsoft.com/office/powerpoint/2010/main" val="1749718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1"/>
          <p:cNvSpPr>
            <a:spLocks noGrp="1"/>
          </p:cNvSpPr>
          <p:nvPr>
            <p:ph type="subTitle" idx="1"/>
          </p:nvPr>
        </p:nvSpPr>
        <p:spPr>
          <a:xfrm>
            <a:off x="0" y="83433"/>
            <a:ext cx="7936251" cy="2083222"/>
          </a:xfrm>
        </p:spPr>
        <p:txBody>
          <a:bodyPr/>
          <a:lstStyle/>
          <a:p>
            <a:pPr algn="just"/>
            <a:r>
              <a:rPr lang="en-US" dirty="0">
                <a:latin typeface="Arima" pitchFamily="2" charset="0"/>
                <a:cs typeface="Arima" pitchFamily="2" charset="0"/>
              </a:rPr>
              <a:t>Features of the map of points of interest:</a:t>
            </a:r>
          </a:p>
          <a:p>
            <a:pPr algn="just"/>
            <a:endParaRPr lang="en-US" dirty="0">
              <a:latin typeface="Arima" pitchFamily="2" charset="0"/>
              <a:cs typeface="Arima" pitchFamily="2" charset="0"/>
            </a:endParaRPr>
          </a:p>
          <a:p>
            <a:pPr algn="just">
              <a:buFont typeface="Arial" panose="020B0604020202020204" pitchFamily="34" charset="0"/>
              <a:buChar char="•"/>
            </a:pPr>
            <a:r>
              <a:rPr lang="en-US" dirty="0">
                <a:latin typeface="Arima" pitchFamily="2" charset="0"/>
                <a:cs typeface="Arima" pitchFamily="2" charset="0"/>
              </a:rPr>
              <a:t>Central map canvas with antique-style map</a:t>
            </a:r>
          </a:p>
          <a:p>
            <a:pPr algn="just">
              <a:buFont typeface="Arial" panose="020B0604020202020204" pitchFamily="34" charset="0"/>
              <a:buChar char="•"/>
            </a:pPr>
            <a:r>
              <a:rPr lang="en-US" dirty="0">
                <a:latin typeface="Arima" pitchFamily="2" charset="0"/>
                <a:cs typeface="Arima" pitchFamily="2" charset="0"/>
              </a:rPr>
              <a:t>Left panel with photographs and explanatory texts</a:t>
            </a:r>
          </a:p>
          <a:p>
            <a:pPr algn="just">
              <a:buFont typeface="Arial" panose="020B0604020202020204" pitchFamily="34" charset="0"/>
              <a:buChar char="•"/>
            </a:pPr>
            <a:r>
              <a:rPr lang="en-US" dirty="0">
                <a:latin typeface="Arima" pitchFamily="2" charset="0"/>
                <a:cs typeface="Arima" pitchFamily="2" charset="0"/>
              </a:rPr>
              <a:t>Two-part filter tool located in different places:</a:t>
            </a:r>
          </a:p>
          <a:p>
            <a:pPr lvl="1" algn="just">
              <a:buFont typeface="Arial" panose="020B0604020202020204" pitchFamily="34" charset="0"/>
              <a:buChar char="•"/>
            </a:pPr>
            <a:r>
              <a:rPr lang="en-US" dirty="0">
                <a:latin typeface="Arima" pitchFamily="2" charset="0"/>
                <a:cs typeface="Arima" pitchFamily="2" charset="0"/>
              </a:rPr>
              <a:t>Filter by location</a:t>
            </a:r>
          </a:p>
          <a:p>
            <a:pPr lvl="1" algn="just">
              <a:buFont typeface="Arial" panose="020B0604020202020204" pitchFamily="34" charset="0"/>
              <a:buChar char="•"/>
            </a:pPr>
            <a:r>
              <a:rPr lang="en-US" dirty="0">
                <a:latin typeface="Arima" pitchFamily="2" charset="0"/>
                <a:cs typeface="Arima" pitchFamily="2" charset="0"/>
              </a:rPr>
              <a:t>Filter by type</a:t>
            </a:r>
          </a:p>
          <a:p>
            <a:pPr algn="just">
              <a:buFont typeface="Arial" panose="020B0604020202020204" pitchFamily="34" charset="0"/>
              <a:buChar char="•"/>
            </a:pPr>
            <a:r>
              <a:rPr lang="en-US" dirty="0">
                <a:latin typeface="Arima" pitchFamily="2" charset="0"/>
                <a:cs typeface="Arima" pitchFamily="2" charset="0"/>
              </a:rPr>
              <a:t>Language selector: 8 different languages</a:t>
            </a:r>
          </a:p>
          <a:p>
            <a:pPr algn="just">
              <a:buFont typeface="Arial" panose="020B0604020202020204" pitchFamily="34" charset="0"/>
              <a:buChar char="•"/>
            </a:pPr>
            <a:r>
              <a:rPr lang="en-US" dirty="0">
                <a:latin typeface="Arima" pitchFamily="2" charset="0"/>
                <a:cs typeface="Arima" pitchFamily="2" charset="0"/>
              </a:rPr>
              <a:t>Pop-up with information</a:t>
            </a:r>
          </a:p>
        </p:txBody>
      </p:sp>
      <p:grpSp>
        <p:nvGrpSpPr>
          <p:cNvPr id="10" name="Grupo 9"/>
          <p:cNvGrpSpPr/>
          <p:nvPr/>
        </p:nvGrpSpPr>
        <p:grpSpPr>
          <a:xfrm>
            <a:off x="3439235" y="1781033"/>
            <a:ext cx="6086901" cy="4085040"/>
            <a:chOff x="1051359" y="1493671"/>
            <a:chExt cx="7197505" cy="4645357"/>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359" y="1493671"/>
              <a:ext cx="7197505" cy="4645357"/>
            </a:xfrm>
            <a:prstGeom prst="rect">
              <a:avLst/>
            </a:prstGeom>
          </p:spPr>
        </p:pic>
        <p:pic>
          <p:nvPicPr>
            <p:cNvPr id="9" name="Imagen 8"/>
            <p:cNvPicPr>
              <a:picLocks noChangeAspect="1"/>
            </p:cNvPicPr>
            <p:nvPr/>
          </p:nvPicPr>
          <p:blipFill>
            <a:blip r:embed="rId3"/>
            <a:stretch>
              <a:fillRect/>
            </a:stretch>
          </p:blipFill>
          <p:spPr>
            <a:xfrm>
              <a:off x="2251881" y="1819067"/>
              <a:ext cx="4531055" cy="2916705"/>
            </a:xfrm>
            <a:prstGeom prst="rect">
              <a:avLst/>
            </a:prstGeom>
          </p:spPr>
        </p:pic>
      </p:grpSp>
    </p:spTree>
    <p:extLst>
      <p:ext uri="{BB962C8B-B14F-4D97-AF65-F5344CB8AC3E}">
        <p14:creationId xmlns:p14="http://schemas.microsoft.com/office/powerpoint/2010/main" val="41552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1"/>
          <p:cNvSpPr txBox="1">
            <a:spLocks/>
          </p:cNvSpPr>
          <p:nvPr/>
        </p:nvSpPr>
        <p:spPr>
          <a:xfrm>
            <a:off x="0" y="83433"/>
            <a:ext cx="7936251" cy="20832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Calibri Light" panose="020F0302020204030204" pitchFamily="34" charset="0"/>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algn="just"/>
            <a:r>
              <a:rPr lang="en-US" dirty="0">
                <a:latin typeface="Arima" pitchFamily="2" charset="0"/>
                <a:cs typeface="Arima" pitchFamily="2" charset="0"/>
              </a:rPr>
              <a:t>Features of the map of points of interest:</a:t>
            </a:r>
          </a:p>
          <a:p>
            <a:pPr algn="just"/>
            <a:endParaRPr lang="en-US" dirty="0">
              <a:latin typeface="Arima" pitchFamily="2" charset="0"/>
              <a:cs typeface="Arima" pitchFamily="2" charset="0"/>
            </a:endParaRPr>
          </a:p>
          <a:p>
            <a:pPr algn="just">
              <a:buFont typeface="Arial" panose="020B0604020202020204" pitchFamily="34" charset="0"/>
              <a:buChar char="•"/>
            </a:pPr>
            <a:r>
              <a:rPr lang="en-US" dirty="0">
                <a:latin typeface="Arima" pitchFamily="2" charset="0"/>
                <a:cs typeface="Arima" pitchFamily="2" charset="0"/>
              </a:rPr>
              <a:t>Central map canvas with antique-style map</a:t>
            </a:r>
          </a:p>
        </p:txBody>
      </p:sp>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21947"/>
          <a:stretch/>
        </p:blipFill>
        <p:spPr>
          <a:xfrm>
            <a:off x="868860" y="967524"/>
            <a:ext cx="7969327" cy="4014652"/>
          </a:xfrm>
          <a:prstGeom prst="rect">
            <a:avLst/>
          </a:prstGeom>
        </p:spPr>
      </p:pic>
      <p:pic>
        <p:nvPicPr>
          <p:cNvPr id="7" name="Imagen 6"/>
          <p:cNvPicPr>
            <a:picLocks noChangeAspect="1"/>
          </p:cNvPicPr>
          <p:nvPr/>
        </p:nvPicPr>
        <p:blipFill>
          <a:blip r:embed="rId4"/>
          <a:stretch>
            <a:fillRect/>
          </a:stretch>
        </p:blipFill>
        <p:spPr>
          <a:xfrm>
            <a:off x="2192480" y="1314993"/>
            <a:ext cx="5037925" cy="3248297"/>
          </a:xfrm>
          <a:prstGeom prst="rect">
            <a:avLst/>
          </a:prstGeom>
        </p:spPr>
      </p:pic>
    </p:spTree>
    <p:extLst>
      <p:ext uri="{BB962C8B-B14F-4D97-AF65-F5344CB8AC3E}">
        <p14:creationId xmlns:p14="http://schemas.microsoft.com/office/powerpoint/2010/main" val="1278526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extLst>
              <a:ext uri="{28A0092B-C50C-407E-A947-70E740481C1C}">
                <a14:useLocalDpi xmlns:a14="http://schemas.microsoft.com/office/drawing/2010/main" val="0"/>
              </a:ext>
            </a:extLst>
          </a:blip>
          <a:srcRect b="21860"/>
          <a:stretch/>
        </p:blipFill>
        <p:spPr>
          <a:xfrm>
            <a:off x="-166049" y="700229"/>
            <a:ext cx="7969327" cy="4019135"/>
          </a:xfrm>
          <a:prstGeom prst="rect">
            <a:avLst/>
          </a:prstGeom>
        </p:spPr>
      </p:pic>
      <p:sp>
        <p:nvSpPr>
          <p:cNvPr id="5" name="Subtítulo 1"/>
          <p:cNvSpPr>
            <a:spLocks noGrp="1"/>
          </p:cNvSpPr>
          <p:nvPr>
            <p:ph type="subTitle" idx="1"/>
          </p:nvPr>
        </p:nvSpPr>
        <p:spPr>
          <a:xfrm>
            <a:off x="0" y="83433"/>
            <a:ext cx="7936251" cy="2083222"/>
          </a:xfrm>
        </p:spPr>
        <p:txBody>
          <a:bodyPr/>
          <a:lstStyle/>
          <a:p>
            <a:pPr algn="just"/>
            <a:r>
              <a:rPr lang="en-US" dirty="0">
                <a:latin typeface="Arima" pitchFamily="2" charset="0"/>
                <a:cs typeface="Arima" pitchFamily="2" charset="0"/>
              </a:rPr>
              <a:t>Features of the map of points of interest:</a:t>
            </a:r>
          </a:p>
          <a:p>
            <a:pPr algn="just"/>
            <a:endParaRPr lang="en-US" dirty="0">
              <a:latin typeface="Arima" pitchFamily="2" charset="0"/>
              <a:cs typeface="Arima" pitchFamily="2" charset="0"/>
            </a:endParaRPr>
          </a:p>
          <a:p>
            <a:pPr algn="just">
              <a:buFont typeface="Arial" panose="020B0604020202020204" pitchFamily="34" charset="0"/>
              <a:buChar char="•"/>
            </a:pPr>
            <a:r>
              <a:rPr lang="en-US" dirty="0">
                <a:latin typeface="Arima" pitchFamily="2" charset="0"/>
                <a:cs typeface="Arima" pitchFamily="2" charset="0"/>
              </a:rPr>
              <a:t>Left panel with photographs and explanatory texts</a:t>
            </a:r>
          </a:p>
        </p:txBody>
      </p:sp>
      <p:pic>
        <p:nvPicPr>
          <p:cNvPr id="6" name="Imagen 5"/>
          <p:cNvPicPr>
            <a:picLocks noChangeAspect="1"/>
          </p:cNvPicPr>
          <p:nvPr/>
        </p:nvPicPr>
        <p:blipFill rotWithShape="1">
          <a:blip r:embed="rId3"/>
          <a:srcRect t="-1" r="23017" b="748"/>
          <a:stretch/>
        </p:blipFill>
        <p:spPr>
          <a:xfrm>
            <a:off x="1165996" y="1076605"/>
            <a:ext cx="4999673" cy="3219061"/>
          </a:xfrm>
          <a:prstGeom prst="rect">
            <a:avLst/>
          </a:prstGeom>
        </p:spPr>
      </p:pic>
      <p:grpSp>
        <p:nvGrpSpPr>
          <p:cNvPr id="39" name="Grupo 38"/>
          <p:cNvGrpSpPr/>
          <p:nvPr/>
        </p:nvGrpSpPr>
        <p:grpSpPr>
          <a:xfrm>
            <a:off x="1245326" y="9966"/>
            <a:ext cx="7084669" cy="5142631"/>
            <a:chOff x="1245326" y="9966"/>
            <a:chExt cx="7084669" cy="5142631"/>
          </a:xfrm>
        </p:grpSpPr>
        <p:cxnSp>
          <p:nvCxnSpPr>
            <p:cNvPr id="8" name="Conector recto 7"/>
            <p:cNvCxnSpPr/>
            <p:nvPr/>
          </p:nvCxnSpPr>
          <p:spPr>
            <a:xfrm flipV="1">
              <a:off x="3352801" y="82566"/>
              <a:ext cx="4885508" cy="126778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3352801" y="4278249"/>
              <a:ext cx="4885508" cy="75530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4"/>
            <a:stretch>
              <a:fillRect/>
            </a:stretch>
          </p:blipFill>
          <p:spPr>
            <a:xfrm>
              <a:off x="4573487" y="9966"/>
              <a:ext cx="3756508" cy="5142631"/>
            </a:xfrm>
            <a:prstGeom prst="rect">
              <a:avLst/>
            </a:prstGeom>
            <a:ln>
              <a:noFill/>
            </a:ln>
            <a:effectLst>
              <a:softEdge rad="112500"/>
            </a:effectLst>
          </p:spPr>
        </p:pic>
        <p:cxnSp>
          <p:nvCxnSpPr>
            <p:cNvPr id="9" name="Conector recto 8"/>
            <p:cNvCxnSpPr/>
            <p:nvPr/>
          </p:nvCxnSpPr>
          <p:spPr>
            <a:xfrm>
              <a:off x="1245326" y="4278249"/>
              <a:ext cx="3343771" cy="86438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1245326" y="82564"/>
              <a:ext cx="3483428" cy="126778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2" name="Rectángulo 31"/>
          <p:cNvSpPr/>
          <p:nvPr/>
        </p:nvSpPr>
        <p:spPr>
          <a:xfrm>
            <a:off x="1245327" y="1350347"/>
            <a:ext cx="2145574" cy="29279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4989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27" y="-108285"/>
            <a:ext cx="10018501" cy="6466062"/>
          </a:xfrm>
          <a:prstGeom prst="rect">
            <a:avLst/>
          </a:prstGeom>
        </p:spPr>
      </p:pic>
      <p:pic>
        <p:nvPicPr>
          <p:cNvPr id="4" name="Imagen 3"/>
          <p:cNvPicPr>
            <a:picLocks noChangeAspect="1"/>
          </p:cNvPicPr>
          <p:nvPr/>
        </p:nvPicPr>
        <p:blipFill rotWithShape="1">
          <a:blip r:embed="rId4"/>
          <a:srcRect l="206" t="3089" r="48505" b="36569"/>
          <a:stretch/>
        </p:blipFill>
        <p:spPr>
          <a:xfrm>
            <a:off x="1445695" y="348920"/>
            <a:ext cx="6278579" cy="4054637"/>
          </a:xfrm>
          <a:prstGeom prst="rect">
            <a:avLst/>
          </a:prstGeom>
        </p:spPr>
      </p:pic>
      <p:sp>
        <p:nvSpPr>
          <p:cNvPr id="7" name="Elipse 6"/>
          <p:cNvSpPr/>
          <p:nvPr/>
        </p:nvSpPr>
        <p:spPr>
          <a:xfrm>
            <a:off x="5257800" y="3477126"/>
            <a:ext cx="312821" cy="33688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a:off x="5185610" y="2658979"/>
            <a:ext cx="445169" cy="8181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2920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1"/>
          <p:cNvSpPr>
            <a:spLocks noGrp="1"/>
          </p:cNvSpPr>
          <p:nvPr>
            <p:ph type="subTitle" idx="1"/>
          </p:nvPr>
        </p:nvSpPr>
        <p:spPr>
          <a:xfrm>
            <a:off x="0" y="83433"/>
            <a:ext cx="7936251" cy="2083222"/>
          </a:xfrm>
        </p:spPr>
        <p:txBody>
          <a:bodyPr/>
          <a:lstStyle/>
          <a:p>
            <a:pPr algn="just"/>
            <a:r>
              <a:rPr lang="en-US" dirty="0">
                <a:latin typeface="Arima" pitchFamily="2" charset="0"/>
                <a:cs typeface="Arima" pitchFamily="2" charset="0"/>
              </a:rPr>
              <a:t>Features of the map of points of interest:</a:t>
            </a:r>
          </a:p>
          <a:p>
            <a:pPr algn="just"/>
            <a:endParaRPr lang="en-US" dirty="0">
              <a:latin typeface="Arima" pitchFamily="2" charset="0"/>
              <a:cs typeface="Arima" pitchFamily="2" charset="0"/>
            </a:endParaRPr>
          </a:p>
          <a:p>
            <a:pPr algn="just">
              <a:buFont typeface="Arial" panose="020B0604020202020204" pitchFamily="34" charset="0"/>
              <a:buChar char="•"/>
            </a:pPr>
            <a:r>
              <a:rPr lang="en-US" dirty="0">
                <a:latin typeface="Arima" pitchFamily="2" charset="0"/>
                <a:cs typeface="Arima" pitchFamily="2" charset="0"/>
              </a:rPr>
              <a:t>Two-part filter tool located in different places:</a:t>
            </a:r>
          </a:p>
          <a:p>
            <a:pPr lvl="1" algn="just">
              <a:buFont typeface="Arial" panose="020B0604020202020204" pitchFamily="34" charset="0"/>
              <a:buChar char="•"/>
            </a:pPr>
            <a:r>
              <a:rPr lang="en-US" dirty="0">
                <a:latin typeface="Arima" pitchFamily="2" charset="0"/>
                <a:cs typeface="Arima" pitchFamily="2" charset="0"/>
              </a:rPr>
              <a:t>Filter by location</a:t>
            </a:r>
          </a:p>
          <a:p>
            <a:pPr lvl="1" algn="just">
              <a:buFont typeface="Arial" panose="020B0604020202020204" pitchFamily="34" charset="0"/>
              <a:buChar char="•"/>
            </a:pPr>
            <a:r>
              <a:rPr lang="en-US" dirty="0">
                <a:latin typeface="Arima" pitchFamily="2" charset="0"/>
                <a:cs typeface="Arima" pitchFamily="2" charset="0"/>
              </a:rPr>
              <a:t>Filter by type</a:t>
            </a:r>
          </a:p>
        </p:txBody>
      </p:sp>
      <p:grpSp>
        <p:nvGrpSpPr>
          <p:cNvPr id="10" name="Grupo 9"/>
          <p:cNvGrpSpPr/>
          <p:nvPr/>
        </p:nvGrpSpPr>
        <p:grpSpPr>
          <a:xfrm>
            <a:off x="1214651" y="832513"/>
            <a:ext cx="8311485" cy="4046562"/>
            <a:chOff x="1051359" y="1493671"/>
            <a:chExt cx="7197505" cy="3734479"/>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19609"/>
            <a:stretch/>
          </p:blipFill>
          <p:spPr>
            <a:xfrm>
              <a:off x="1051359" y="1493671"/>
              <a:ext cx="7197505" cy="3734479"/>
            </a:xfrm>
            <a:prstGeom prst="rect">
              <a:avLst/>
            </a:prstGeom>
          </p:spPr>
        </p:pic>
        <p:pic>
          <p:nvPicPr>
            <p:cNvPr id="9" name="Imagen 8"/>
            <p:cNvPicPr>
              <a:picLocks noChangeAspect="1"/>
            </p:cNvPicPr>
            <p:nvPr/>
          </p:nvPicPr>
          <p:blipFill>
            <a:blip r:embed="rId4"/>
            <a:stretch>
              <a:fillRect/>
            </a:stretch>
          </p:blipFill>
          <p:spPr>
            <a:xfrm>
              <a:off x="2251881" y="1819067"/>
              <a:ext cx="4531055" cy="2916705"/>
            </a:xfrm>
            <a:prstGeom prst="rect">
              <a:avLst/>
            </a:prstGeom>
          </p:spPr>
        </p:pic>
      </p:grpSp>
      <p:grpSp>
        <p:nvGrpSpPr>
          <p:cNvPr id="6" name="Grupo 5"/>
          <p:cNvGrpSpPr/>
          <p:nvPr/>
        </p:nvGrpSpPr>
        <p:grpSpPr>
          <a:xfrm>
            <a:off x="2600981" y="832513"/>
            <a:ext cx="4844848" cy="743803"/>
            <a:chOff x="2600981" y="832513"/>
            <a:chExt cx="4844848" cy="743803"/>
          </a:xfrm>
        </p:grpSpPr>
        <p:sp>
          <p:nvSpPr>
            <p:cNvPr id="3" name="Rectángulo 2"/>
            <p:cNvSpPr/>
            <p:nvPr/>
          </p:nvSpPr>
          <p:spPr>
            <a:xfrm>
              <a:off x="2600981" y="1398896"/>
              <a:ext cx="4844848" cy="1774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Flecha abajo 3"/>
            <p:cNvSpPr/>
            <p:nvPr/>
          </p:nvSpPr>
          <p:spPr>
            <a:xfrm>
              <a:off x="5590903" y="832513"/>
              <a:ext cx="304800" cy="566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 name="Rectángulo 4"/>
          <p:cNvSpPr/>
          <p:nvPr/>
        </p:nvSpPr>
        <p:spPr>
          <a:xfrm>
            <a:off x="7584478" y="1398896"/>
            <a:ext cx="183568" cy="1774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abajo 11"/>
          <p:cNvSpPr/>
          <p:nvPr/>
        </p:nvSpPr>
        <p:spPr>
          <a:xfrm rot="10800000">
            <a:off x="7523862" y="1584579"/>
            <a:ext cx="304800" cy="566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410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3001" b="22749"/>
          <a:stretch/>
        </p:blipFill>
        <p:spPr>
          <a:xfrm>
            <a:off x="-226436" y="130628"/>
            <a:ext cx="9919076" cy="4753429"/>
          </a:xfrm>
          <a:prstGeom prst="rect">
            <a:avLst/>
          </a:prstGeom>
        </p:spPr>
      </p:pic>
      <p:pic>
        <p:nvPicPr>
          <p:cNvPr id="2" name="Imagen 1"/>
          <p:cNvPicPr>
            <a:picLocks noChangeAspect="1"/>
          </p:cNvPicPr>
          <p:nvPr/>
        </p:nvPicPr>
        <p:blipFill>
          <a:blip r:embed="rId3"/>
          <a:stretch>
            <a:fillRect/>
          </a:stretch>
        </p:blipFill>
        <p:spPr>
          <a:xfrm>
            <a:off x="1428206" y="383176"/>
            <a:ext cx="6245868" cy="4032069"/>
          </a:xfrm>
          <a:prstGeom prst="rect">
            <a:avLst/>
          </a:prstGeom>
        </p:spPr>
      </p:pic>
    </p:spTree>
    <p:extLst>
      <p:ext uri="{BB962C8B-B14F-4D97-AF65-F5344CB8AC3E}">
        <p14:creationId xmlns:p14="http://schemas.microsoft.com/office/powerpoint/2010/main" val="1581653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1"/>
          <p:cNvSpPr>
            <a:spLocks noGrp="1"/>
          </p:cNvSpPr>
          <p:nvPr>
            <p:ph type="subTitle" idx="1"/>
          </p:nvPr>
        </p:nvSpPr>
        <p:spPr>
          <a:xfrm>
            <a:off x="0" y="83433"/>
            <a:ext cx="7936251" cy="2083222"/>
          </a:xfrm>
        </p:spPr>
        <p:txBody>
          <a:bodyPr/>
          <a:lstStyle/>
          <a:p>
            <a:pPr algn="just"/>
            <a:r>
              <a:rPr lang="en-US" dirty="0">
                <a:latin typeface="Arima" pitchFamily="2" charset="0"/>
                <a:cs typeface="Arima" pitchFamily="2" charset="0"/>
              </a:rPr>
              <a:t>Features of the map of points of interest:</a:t>
            </a:r>
          </a:p>
          <a:p>
            <a:pPr algn="just"/>
            <a:endParaRPr lang="en-US" dirty="0">
              <a:latin typeface="Arima" pitchFamily="2" charset="0"/>
              <a:cs typeface="Arima" pitchFamily="2" charset="0"/>
            </a:endParaRPr>
          </a:p>
          <a:p>
            <a:pPr algn="just">
              <a:buFont typeface="Arial" panose="020B0604020202020204" pitchFamily="34" charset="0"/>
              <a:buChar char="•"/>
            </a:pPr>
            <a:r>
              <a:rPr lang="en-US" dirty="0">
                <a:latin typeface="Arima" pitchFamily="2" charset="0"/>
                <a:cs typeface="Arima" pitchFamily="2" charset="0"/>
              </a:rPr>
              <a:t>Language selector: 8 different languages</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10" y="687978"/>
            <a:ext cx="9718764" cy="5551958"/>
          </a:xfrm>
          <a:prstGeom prst="rect">
            <a:avLst/>
          </a:prstGeom>
        </p:spPr>
      </p:pic>
      <p:pic>
        <p:nvPicPr>
          <p:cNvPr id="3" name="Imagen 2"/>
          <p:cNvPicPr>
            <a:picLocks noChangeAspect="1"/>
          </p:cNvPicPr>
          <p:nvPr/>
        </p:nvPicPr>
        <p:blipFill>
          <a:blip r:embed="rId4"/>
          <a:stretch>
            <a:fillRect/>
          </a:stretch>
        </p:blipFill>
        <p:spPr>
          <a:xfrm>
            <a:off x="1503091" y="1067214"/>
            <a:ext cx="6125618" cy="3513495"/>
          </a:xfrm>
          <a:prstGeom prst="rect">
            <a:avLst/>
          </a:prstGeom>
        </p:spPr>
      </p:pic>
      <p:pic>
        <p:nvPicPr>
          <p:cNvPr id="2" name="Imagen 1"/>
          <p:cNvPicPr>
            <a:picLocks noChangeAspect="1"/>
          </p:cNvPicPr>
          <p:nvPr/>
        </p:nvPicPr>
        <p:blipFill>
          <a:blip r:embed="rId5"/>
          <a:stretch>
            <a:fillRect/>
          </a:stretch>
        </p:blipFill>
        <p:spPr>
          <a:xfrm>
            <a:off x="1503091" y="1067214"/>
            <a:ext cx="6113423" cy="3513495"/>
          </a:xfrm>
          <a:prstGeom prst="rect">
            <a:avLst/>
          </a:prstGeom>
        </p:spPr>
      </p:pic>
      <p:sp>
        <p:nvSpPr>
          <p:cNvPr id="4" name="Flecha derecha 3"/>
          <p:cNvSpPr/>
          <p:nvPr/>
        </p:nvSpPr>
        <p:spPr>
          <a:xfrm>
            <a:off x="6740435" y="1364286"/>
            <a:ext cx="775064" cy="496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101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theme/theme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4392</TotalTime>
  <Words>1119</Words>
  <Application>Microsoft Office PowerPoint</Application>
  <PresentationFormat>Presentación en pantalla (16:9)</PresentationFormat>
  <Paragraphs>91</Paragraphs>
  <Slides>27</Slides>
  <Notes>18</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27</vt:i4>
      </vt:variant>
    </vt:vector>
  </HeadingPairs>
  <TitlesOfParts>
    <vt:vector size="37" baseType="lpstr">
      <vt:lpstr>Calibri Light</vt:lpstr>
      <vt:lpstr>Arima</vt:lpstr>
      <vt:lpstr>Helvetica Light</vt:lpstr>
      <vt:lpstr>Roboto Condensed Light</vt:lpstr>
      <vt:lpstr>Nunito</vt:lpstr>
      <vt:lpstr>Avenir Next</vt:lpstr>
      <vt:lpstr>Bebas Neue</vt:lpstr>
      <vt:lpstr>Arial</vt:lpstr>
      <vt:lpstr>Roboto Slab</vt:lpstr>
      <vt:lpstr>Minimalist New Yorker Aesthetic MK Plan XL by Slidesgo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Steps : </vt:lpstr>
      <vt:lpstr>Presentación de PowerPoint</vt:lpstr>
      <vt:lpstr>Points by countries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Aracne;Manuel Erena</dc:creator>
  <cp:lastModifiedBy>Office 365</cp:lastModifiedBy>
  <cp:revision>156</cp:revision>
  <dcterms:modified xsi:type="dcterms:W3CDTF">2026-02-13T13:18:01Z</dcterms:modified>
</cp:coreProperties>
</file>