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10"/>
  </p:notesMasterIdLst>
  <p:sldIdLst>
    <p:sldId id="654" r:id="rId2"/>
    <p:sldId id="655" r:id="rId3"/>
    <p:sldId id="703" r:id="rId4"/>
    <p:sldId id="708" r:id="rId5"/>
    <p:sldId id="709" r:id="rId6"/>
    <p:sldId id="701" r:id="rId7"/>
    <p:sldId id="702" r:id="rId8"/>
    <p:sldId id="690" r:id="rId9"/>
  </p:sldIdLst>
  <p:sldSz cx="9144000" cy="5143500" type="screen16x9"/>
  <p:notesSz cx="6858000" cy="9144000"/>
  <p:embeddedFontLst>
    <p:embeddedFont>
      <p:font typeface="Abadi MT Condensed Light" panose="020B0306030101010103" pitchFamily="34" charset="77"/>
      <p:regular r:id="rId11"/>
    </p:embeddedFont>
    <p:embeddedFont>
      <p:font typeface="Bebas Neue" panose="020B0606020202050201" pitchFamily="34" charset="77"/>
      <p:regular r:id="rId12"/>
    </p:embeddedFon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Nunito" pitchFamily="2" charset="77"/>
      <p:regular r:id="rId19"/>
      <p:bold r:id="rId20"/>
      <p:italic r:id="rId21"/>
      <p:boldItalic r:id="rId22"/>
    </p:embeddedFont>
    <p:embeddedFont>
      <p:font typeface="Roboto Slab" pitchFamily="2" charset="0"/>
      <p:regular r:id="rId23"/>
      <p:bold r:id="rId24"/>
    </p:embeddedFont>
    <p:embeddedFont>
      <p:font typeface="Verdana" panose="020B060403050404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A66"/>
    <a:srgbClr val="545B43"/>
    <a:srgbClr val="949887"/>
    <a:srgbClr val="838A75"/>
    <a:srgbClr val="FBB929"/>
    <a:srgbClr val="A4A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2B4CBA-C154-4125-9AA1-005D366D2F8A}">
  <a:tblStyle styleId="{C22B4CBA-C154-4125-9AA1-005D366D2F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6"/>
    <p:restoredTop sz="93770"/>
  </p:normalViewPr>
  <p:slideViewPr>
    <p:cSldViewPr snapToGrid="0">
      <p:cViewPr>
        <p:scale>
          <a:sx n="131" d="100"/>
          <a:sy n="131" d="100"/>
        </p:scale>
        <p:origin x="816" y="176"/>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Helvetica Neue Light" panose="020004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30637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728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0165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666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537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317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483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6443b19ac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6443b19ac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8222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ext 3" userDrawn="1">
  <p:cSld name="CUSTOM_4_1_1">
    <p:spTree>
      <p:nvGrpSpPr>
        <p:cNvPr id="1" name="Shape 195"/>
        <p:cNvGrpSpPr/>
        <p:nvPr/>
      </p:nvGrpSpPr>
      <p:grpSpPr>
        <a:xfrm>
          <a:off x="0" y="0"/>
          <a:ext cx="0" cy="0"/>
          <a:chOff x="0" y="0"/>
          <a:chExt cx="0" cy="0"/>
        </a:xfrm>
      </p:grpSpPr>
      <p:sp>
        <p:nvSpPr>
          <p:cNvPr id="196" name="Google Shape;196;p23"/>
          <p:cNvSpPr/>
          <p:nvPr/>
        </p:nvSpPr>
        <p:spPr>
          <a:xfrm rot="5400000" flipH="1">
            <a:off x="-967138" y="-660240"/>
            <a:ext cx="3038644" cy="2951931"/>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197" name="Google Shape;197;p23"/>
          <p:cNvSpPr/>
          <p:nvPr/>
        </p:nvSpPr>
        <p:spPr>
          <a:xfrm rot="-5400000" flipH="1">
            <a:off x="6748613" y="2614647"/>
            <a:ext cx="3371468" cy="3006775"/>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00" name="Google Shape;200;p23"/>
          <p:cNvSpPr/>
          <p:nvPr/>
        </p:nvSpPr>
        <p:spPr>
          <a:xfrm rot="10800000" flipH="1">
            <a:off x="7216873" y="-16130"/>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201" name="Google Shape;201;p23"/>
          <p:cNvSpPr/>
          <p:nvPr/>
        </p:nvSpPr>
        <p:spPr>
          <a:xfrm flipH="1">
            <a:off x="-8002" y="3468520"/>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grpSp>
        <p:nvGrpSpPr>
          <p:cNvPr id="2" name="Gruppo 1">
            <a:extLst>
              <a:ext uri="{FF2B5EF4-FFF2-40B4-BE49-F238E27FC236}">
                <a16:creationId xmlns:a16="http://schemas.microsoft.com/office/drawing/2014/main" id="{A7BD9F44-0AFC-D880-B3FB-EA8C2365CA79}"/>
              </a:ext>
            </a:extLst>
          </p:cNvPr>
          <p:cNvGrpSpPr/>
          <p:nvPr userDrawn="1"/>
        </p:nvGrpSpPr>
        <p:grpSpPr>
          <a:xfrm>
            <a:off x="7651758" y="4068447"/>
            <a:ext cx="1403220" cy="877841"/>
            <a:chOff x="1679626" y="4008620"/>
            <a:chExt cx="1403220" cy="877841"/>
          </a:xfrm>
        </p:grpSpPr>
        <p:sp>
          <p:nvSpPr>
            <p:cNvPr id="3" name="Rettangolo 2">
              <a:extLst>
                <a:ext uri="{FF2B5EF4-FFF2-40B4-BE49-F238E27FC236}">
                  <a16:creationId xmlns:a16="http://schemas.microsoft.com/office/drawing/2014/main" id="{CE750C2E-2B45-BE2E-3BA2-68DB76AEF543}"/>
                </a:ext>
              </a:extLst>
            </p:cNvPr>
            <p:cNvSpPr/>
            <p:nvPr userDrawn="1"/>
          </p:nvSpPr>
          <p:spPr>
            <a:xfrm>
              <a:off x="1679626" y="4332463"/>
              <a:ext cx="1403220" cy="553998"/>
            </a:xfrm>
            <a:prstGeom prst="rect">
              <a:avLst/>
            </a:prstGeom>
          </p:spPr>
          <p:txBody>
            <a:bodyPr wrap="square">
              <a:spAutoFit/>
            </a:bodyPr>
            <a:lstStyle/>
            <a:p>
              <a:r>
                <a:rPr lang="it-IT" sz="600" dirty="0">
                  <a:solidFill>
                    <a:schemeClr val="tx1"/>
                  </a:solidFill>
                  <a:latin typeface="Calibri Light" panose="020F0302020204030204" pitchFamily="34" charset="0"/>
                  <a:cs typeface="Calibri Light" panose="020F0302020204030204" pitchFamily="34" charset="0"/>
                </a:rPr>
                <a:t>THIS PROJECT IS FUNDED BY THE EUROPEAN UNION’S HORIZON EUROPE RESEARCH AND INNOVATION PROGRAMME UNDER THE GRANT AGREEMENT NO 101095188</a:t>
              </a:r>
            </a:p>
          </p:txBody>
        </p:sp>
        <p:pic>
          <p:nvPicPr>
            <p:cNvPr id="4" name="Immagine 3">
              <a:extLst>
                <a:ext uri="{FF2B5EF4-FFF2-40B4-BE49-F238E27FC236}">
                  <a16:creationId xmlns:a16="http://schemas.microsoft.com/office/drawing/2014/main" id="{C18D88DE-0B05-D216-CB0F-4E7C5B8D8C63}"/>
                </a:ext>
              </a:extLst>
            </p:cNvPr>
            <p:cNvPicPr>
              <a:picLocks/>
            </p:cNvPicPr>
            <p:nvPr userDrawn="1"/>
          </p:nvPicPr>
          <p:blipFill rotWithShape="1">
            <a:blip r:embed="rId2" cstate="screen">
              <a:extLst>
                <a:ext uri="{28A0092B-C50C-407E-A947-70E740481C1C}">
                  <a14:useLocalDpi xmlns:a14="http://schemas.microsoft.com/office/drawing/2010/main"/>
                </a:ext>
              </a:extLst>
            </a:blip>
            <a:srcRect l="8578" t="179" r="59566" b="69118"/>
            <a:stretch/>
          </p:blipFill>
          <p:spPr>
            <a:xfrm>
              <a:off x="1762503" y="4008620"/>
              <a:ext cx="476096" cy="323843"/>
            </a:xfrm>
            <a:prstGeom prst="rect">
              <a:avLst/>
            </a:prstGeom>
          </p:spPr>
        </p:pic>
      </p:grpSp>
      <p:sp>
        <p:nvSpPr>
          <p:cNvPr id="5" name="CasellaDiTesto 4">
            <a:extLst>
              <a:ext uri="{FF2B5EF4-FFF2-40B4-BE49-F238E27FC236}">
                <a16:creationId xmlns:a16="http://schemas.microsoft.com/office/drawing/2014/main" id="{73FAD5B6-D945-44FE-DEE7-0D3AD3F866C2}"/>
              </a:ext>
            </a:extLst>
          </p:cNvPr>
          <p:cNvSpPr txBox="1"/>
          <p:nvPr userDrawn="1"/>
        </p:nvSpPr>
        <p:spPr>
          <a:xfrm>
            <a:off x="190163" y="3933101"/>
            <a:ext cx="1273538" cy="1070486"/>
          </a:xfrm>
          <a:prstGeom prst="rect">
            <a:avLst/>
          </a:prstGeom>
          <a:noFill/>
        </p:spPr>
        <p:txBody>
          <a:bodyPr wrap="square" rtlCol="0">
            <a:spAutoFit/>
          </a:bodyPr>
          <a:lstStyle/>
          <a:p>
            <a:pPr>
              <a:lnSpc>
                <a:spcPts val="740"/>
              </a:lnSpc>
              <a:spcBef>
                <a:spcPts val="300"/>
              </a:spcBef>
              <a:spcAft>
                <a:spcPts val="300"/>
              </a:spcAft>
            </a:pPr>
            <a:r>
              <a:rPr lang="en-US" sz="700" b="1" dirty="0">
                <a:solidFill>
                  <a:schemeClr val="tx1">
                    <a:lumMod val="75000"/>
                    <a:lumOff val="25000"/>
                  </a:schemeClr>
                </a:solidFill>
                <a:effectLst/>
                <a:latin typeface="+mj-lt"/>
                <a:ea typeface="Calibri" panose="020F0502020204030204" pitchFamily="34" charset="0"/>
                <a:cs typeface="Times New Roman" panose="02020603050405020304" pitchFamily="18" charset="0"/>
              </a:rPr>
              <a:t>Disclaimer </a:t>
            </a:r>
            <a:endParaRPr lang="it-IT" sz="700" b="1"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a:lnSpc>
                <a:spcPts val="740"/>
              </a:lnSpc>
              <a:spcBef>
                <a:spcPts val="300"/>
              </a:spcBef>
              <a:spcAft>
                <a:spcPts val="300"/>
              </a:spcAft>
            </a:pPr>
            <a:r>
              <a:rPr lang="en-GB" sz="700" dirty="0">
                <a:solidFill>
                  <a:schemeClr val="tx1">
                    <a:lumMod val="75000"/>
                    <a:lumOff val="25000"/>
                  </a:schemeClr>
                </a:solidFill>
                <a:effectLst/>
                <a:latin typeface="Abadi MT Condensed Light" panose="020B0306030101010103" pitchFamily="34" charset="77"/>
                <a:ea typeface="Calibri" panose="020F0502020204030204" pitchFamily="34" charset="0"/>
                <a:cs typeface="Times New Roman" panose="02020603050405020304" pitchFamily="18" charset="0"/>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it-IT" sz="700" dirty="0">
              <a:solidFill>
                <a:schemeClr val="tx1">
                  <a:lumMod val="75000"/>
                  <a:lumOff val="25000"/>
                </a:schemeClr>
              </a:solidFill>
              <a:effectLst/>
              <a:latin typeface="Abadi MT Condensed Light" panose="020B0306030101010103" pitchFamily="34" charset="77"/>
              <a:ea typeface="Calibri" panose="020F0502020204030204" pitchFamily="34" charset="0"/>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3" preserve="1" userDrawn="1">
  <p:cSld name="Title and one full column">
    <p:spTree>
      <p:nvGrpSpPr>
        <p:cNvPr id="1" name="Shape 229"/>
        <p:cNvGrpSpPr/>
        <p:nvPr/>
      </p:nvGrpSpPr>
      <p:grpSpPr>
        <a:xfrm>
          <a:off x="0" y="0"/>
          <a:ext cx="0" cy="0"/>
          <a:chOff x="0" y="0"/>
          <a:chExt cx="0" cy="0"/>
        </a:xfrm>
      </p:grpSpPr>
      <p:sp>
        <p:nvSpPr>
          <p:cNvPr id="230" name="Google Shape;230;p28"/>
          <p:cNvSpPr/>
          <p:nvPr/>
        </p:nvSpPr>
        <p:spPr>
          <a:xfrm rot="5400000" flipH="1">
            <a:off x="-356042" y="334033"/>
            <a:ext cx="5153277" cy="448545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1" name="Google Shape;231;p28"/>
          <p:cNvSpPr/>
          <p:nvPr/>
        </p:nvSpPr>
        <p:spPr>
          <a:xfrm rot="-5400000" flipH="1">
            <a:off x="4227197" y="206579"/>
            <a:ext cx="5221453" cy="465664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2" name="Google Shape;232;p28"/>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Light" panose="020F03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4" name="Google Shape;234;p28"/>
          <p:cNvSpPr txBox="1">
            <a:spLocks noGrp="1"/>
          </p:cNvSpPr>
          <p:nvPr>
            <p:ph type="subTitle" idx="2"/>
          </p:nvPr>
        </p:nvSpPr>
        <p:spPr>
          <a:xfrm>
            <a:off x="905250" y="1353174"/>
            <a:ext cx="7518749" cy="2887957"/>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i="0" baseline="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841012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39496"/>
            <a:ext cx="8520600" cy="320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Roboto Slab"/>
              <a:buNone/>
              <a:defRPr sz="31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dirty="0"/>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b="0" i="0">
                <a:solidFill>
                  <a:schemeClr val="dk2"/>
                </a:solidFill>
                <a:latin typeface="Calibri" panose="020F0502020204030204" pitchFamily="34" charset="0"/>
                <a:ea typeface="Calibri" panose="020F0502020204030204" pitchFamily="34" charset="0"/>
                <a:cs typeface="Calibri" panose="020F0502020204030204" pitchFamily="34" charset="0"/>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fld id="{00000000-1234-1234-1234-123412341234}" type="slidenum">
              <a:rPr lang="it-IT" smtClean="0"/>
              <a:pPr/>
              <a:t>‹#›</a:t>
            </a:fld>
            <a:endParaRPr lang="it-IT" dirty="0"/>
          </a:p>
        </p:txBody>
      </p:sp>
    </p:spTree>
  </p:cSld>
  <p:clrMap bg1="lt1" tx1="dk1" bg2="dk2" tx2="lt2" accent1="accent1" accent2="accent2" accent3="accent3" accent4="accent4" accent5="accent5" accent6="accent6" hlink="hlink" folHlink="folHlink"/>
  <p:sldLayoutIdLst>
    <p:sldLayoutId id="2147483669" r:id="rId1"/>
    <p:sldLayoutId id="2147483698" r:id="rId2"/>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000" b="0" i="0" u="none" strike="noStrike" cap="none" baseline="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CD629148-F648-8024-537D-294F4F3D9566}"/>
              </a:ext>
            </a:extLst>
          </p:cNvPr>
          <p:cNvSpPr txBox="1"/>
          <p:nvPr/>
        </p:nvSpPr>
        <p:spPr>
          <a:xfrm>
            <a:off x="739302" y="1977651"/>
            <a:ext cx="7645941" cy="3170099"/>
          </a:xfrm>
          <a:prstGeom prst="rect">
            <a:avLst/>
          </a:prstGeom>
          <a:noFill/>
        </p:spPr>
        <p:txBody>
          <a:bodyPr wrap="square">
            <a:spAutoFit/>
          </a:bodyPr>
          <a:lstStyle/>
          <a:p>
            <a:pPr algn="ctr"/>
            <a:endParaRPr lang="en-GB" sz="2400" b="1" dirty="0">
              <a:solidFill>
                <a:schemeClr val="tx1"/>
              </a:solidFill>
              <a:latin typeface="Times New Roman" panose="02020603050405020304" pitchFamily="18" charset="0"/>
              <a:cs typeface="Times New Roman" panose="02020603050405020304" pitchFamily="18" charset="0"/>
            </a:endParaRPr>
          </a:p>
          <a:p>
            <a:pPr algn="ctr"/>
            <a:endParaRPr lang="en-GB" sz="2400" b="1" dirty="0">
              <a:solidFill>
                <a:schemeClr val="tx1"/>
              </a:solidFill>
              <a:latin typeface="Times New Roman" panose="02020603050405020304" pitchFamily="18" charset="0"/>
              <a:cs typeface="Times New Roman" panose="02020603050405020304" pitchFamily="18" charset="0"/>
            </a:endParaRPr>
          </a:p>
          <a:p>
            <a:endParaRPr lang="en-GB" sz="3200" dirty="0">
              <a:effectLst/>
              <a:latin typeface="Verdana" panose="020B0604030504040204" pitchFamily="34" charset="0"/>
            </a:endParaRPr>
          </a:p>
          <a:p>
            <a:pPr algn="ctr"/>
            <a:r>
              <a:rPr lang="en-GB" sz="2400" dirty="0">
                <a:effectLst/>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ARACNE Final Meeting</a:t>
            </a:r>
            <a:r>
              <a:rPr lang="en-GB" sz="2400" dirty="0">
                <a:effectLst/>
                <a:latin typeface="Times New Roman" panose="02020603050405020304" pitchFamily="18" charset="0"/>
                <a:cs typeface="Times New Roman" panose="02020603050405020304" pitchFamily="18" charset="0"/>
              </a:rPr>
              <a:t> </a:t>
            </a:r>
          </a:p>
          <a:p>
            <a:pPr algn="ct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1</a:t>
            </a:r>
            <a:r>
              <a:rPr lang="en-GB" sz="2400" dirty="0">
                <a:latin typeface="Times New Roman" panose="02020603050405020304" pitchFamily="18" charset="0"/>
                <a:ea typeface="Calibri" panose="020F0502020204030204" pitchFamily="34" charset="0"/>
                <a:cs typeface="Times New Roman" panose="02020603050405020304" pitchFamily="18" charset="0"/>
              </a:rPr>
              <a:t>6</a:t>
            </a:r>
            <a:r>
              <a:rPr lang="en-GB" sz="240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GB" sz="2400" dirty="0">
                <a:latin typeface="Times New Roman" panose="02020603050405020304" pitchFamily="18" charset="0"/>
                <a:ea typeface="Calibri" panose="020F0502020204030204" pitchFamily="34" charset="0"/>
                <a:cs typeface="Times New Roman" panose="02020603050405020304" pitchFamily="18" charset="0"/>
              </a:rPr>
              <a:t>-17</a:t>
            </a:r>
            <a:r>
              <a:rPr lang="en-GB" sz="240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GB" sz="2400" dirty="0">
                <a:latin typeface="Times New Roman" panose="02020603050405020304" pitchFamily="18" charset="0"/>
                <a:ea typeface="Calibri" panose="020F0502020204030204" pitchFamily="34" charset="0"/>
                <a:cs typeface="Times New Roman" panose="02020603050405020304" pitchFamily="18" charset="0"/>
              </a:rPr>
              <a:t> February 2026, Padova</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2400" b="1" i="0" u="none" strike="noStrike" dirty="0">
                <a:solidFill>
                  <a:srgbClr val="000000"/>
                </a:solidFill>
                <a:effectLst/>
                <a:latin typeface="TimesNewRomanPSMT"/>
              </a:rPr>
              <a:t>Of the silkworm and Europe: The beginnings</a:t>
            </a:r>
            <a:endParaRPr lang="en-GB" sz="2400" b="1" kern="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GB" sz="2400" dirty="0">
              <a:solidFill>
                <a:schemeClr val="tx1"/>
              </a:solidFill>
              <a:latin typeface="Times New Roman" panose="02020603050405020304" pitchFamily="18" charset="0"/>
              <a:cs typeface="Times New Roman" panose="02020603050405020304" pitchFamily="18" charset="0"/>
            </a:endParaRPr>
          </a:p>
          <a:p>
            <a:pPr algn="ctr"/>
            <a:r>
              <a:rPr lang="en-GB" sz="2400" dirty="0">
                <a:solidFill>
                  <a:schemeClr val="tx1"/>
                </a:solidFill>
                <a:latin typeface="Times New Roman" panose="02020603050405020304" pitchFamily="18" charset="0"/>
                <a:cs typeface="Times New Roman" panose="02020603050405020304" pitchFamily="18" charset="0"/>
              </a:rPr>
              <a:t>Presenter: Skarlatos G. Dedos (NKUA)</a:t>
            </a:r>
          </a:p>
        </p:txBody>
      </p:sp>
      <p:sp>
        <p:nvSpPr>
          <p:cNvPr id="7" name="TextBox 6">
            <a:extLst>
              <a:ext uri="{FF2B5EF4-FFF2-40B4-BE49-F238E27FC236}">
                <a16:creationId xmlns:a16="http://schemas.microsoft.com/office/drawing/2014/main" id="{78F6A183-2827-9490-5BF7-95646371B341}"/>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1/8</a:t>
            </a:r>
          </a:p>
        </p:txBody>
      </p:sp>
      <p:pic>
        <p:nvPicPr>
          <p:cNvPr id="5" name="Immagine 7">
            <a:extLst>
              <a:ext uri="{FF2B5EF4-FFF2-40B4-BE49-F238E27FC236}">
                <a16:creationId xmlns:a16="http://schemas.microsoft.com/office/drawing/2014/main" id="{2C5507DF-F2A6-981F-C5BA-464C125FC3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70861" y="705185"/>
            <a:ext cx="2879088" cy="2534129"/>
          </a:xfrm>
          <a:prstGeom prst="rect">
            <a:avLst/>
          </a:prstGeom>
        </p:spPr>
      </p:pic>
    </p:spTree>
    <p:extLst>
      <p:ext uri="{BB962C8B-B14F-4D97-AF65-F5344CB8AC3E}">
        <p14:creationId xmlns:p14="http://schemas.microsoft.com/office/powerpoint/2010/main" val="101249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CD629148-F648-8024-537D-294F4F3D9566}"/>
              </a:ext>
            </a:extLst>
          </p:cNvPr>
          <p:cNvSpPr txBox="1"/>
          <p:nvPr/>
        </p:nvSpPr>
        <p:spPr>
          <a:xfrm>
            <a:off x="1495299" y="10542"/>
            <a:ext cx="6143661" cy="461665"/>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p:txBody>
      </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2/8</a:t>
            </a:r>
          </a:p>
        </p:txBody>
      </p:sp>
      <p:pic>
        <p:nvPicPr>
          <p:cNvPr id="12" name="Picture 11">
            <a:extLst>
              <a:ext uri="{FF2B5EF4-FFF2-40B4-BE49-F238E27FC236}">
                <a16:creationId xmlns:a16="http://schemas.microsoft.com/office/drawing/2014/main" id="{36E83494-C550-B744-14B5-0326985FBA6F}"/>
              </a:ext>
            </a:extLst>
          </p:cNvPr>
          <p:cNvPicPr>
            <a:picLocks noChangeAspect="1"/>
          </p:cNvPicPr>
          <p:nvPr/>
        </p:nvPicPr>
        <p:blipFill>
          <a:blip r:embed="rId3"/>
          <a:stretch>
            <a:fillRect/>
          </a:stretch>
        </p:blipFill>
        <p:spPr>
          <a:xfrm>
            <a:off x="1405307" y="666715"/>
            <a:ext cx="6516150" cy="2741605"/>
          </a:xfrm>
          <a:prstGeom prst="rect">
            <a:avLst/>
          </a:prstGeom>
        </p:spPr>
      </p:pic>
      <p:pic>
        <p:nvPicPr>
          <p:cNvPr id="13" name="Picture 12">
            <a:extLst>
              <a:ext uri="{FF2B5EF4-FFF2-40B4-BE49-F238E27FC236}">
                <a16:creationId xmlns:a16="http://schemas.microsoft.com/office/drawing/2014/main" id="{D3F70A46-1C5A-88C6-67B5-558EBFB2E5AD}"/>
              </a:ext>
            </a:extLst>
          </p:cNvPr>
          <p:cNvPicPr>
            <a:picLocks noChangeAspect="1"/>
          </p:cNvPicPr>
          <p:nvPr/>
        </p:nvPicPr>
        <p:blipFill>
          <a:blip r:embed="rId4"/>
          <a:stretch>
            <a:fillRect/>
          </a:stretch>
        </p:blipFill>
        <p:spPr>
          <a:xfrm>
            <a:off x="1316037" y="3303758"/>
            <a:ext cx="6623923" cy="571500"/>
          </a:xfrm>
          <a:prstGeom prst="rect">
            <a:avLst/>
          </a:prstGeom>
        </p:spPr>
      </p:pic>
    </p:spTree>
    <p:extLst>
      <p:ext uri="{BB962C8B-B14F-4D97-AF65-F5344CB8AC3E}">
        <p14:creationId xmlns:p14="http://schemas.microsoft.com/office/powerpoint/2010/main" val="73580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3/8</a:t>
            </a:r>
          </a:p>
        </p:txBody>
      </p:sp>
      <p:sp>
        <p:nvSpPr>
          <p:cNvPr id="2" name="TextBox 1">
            <a:extLst>
              <a:ext uri="{FF2B5EF4-FFF2-40B4-BE49-F238E27FC236}">
                <a16:creationId xmlns:a16="http://schemas.microsoft.com/office/drawing/2014/main" id="{D49C1F1C-22DC-CF37-B6CD-3E52E5069FD2}"/>
              </a:ext>
            </a:extLst>
          </p:cNvPr>
          <p:cNvSpPr txBox="1"/>
          <p:nvPr/>
        </p:nvSpPr>
        <p:spPr>
          <a:xfrm>
            <a:off x="1495299" y="10542"/>
            <a:ext cx="6143661" cy="830997"/>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a:p>
            <a:pPr algn="ctr"/>
            <a:r>
              <a:rPr lang="en-GB" sz="2400" b="1" dirty="0">
                <a:latin typeface="Times New Roman" panose="02020603050405020304" pitchFamily="18" charset="0"/>
                <a:cs typeface="Times New Roman" panose="02020603050405020304" pitchFamily="18" charset="0"/>
              </a:rPr>
              <a:t>What was found….</a:t>
            </a:r>
            <a:endParaRPr lang="en-GB" sz="2400" b="1"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145AAB-BE46-7426-9781-D4005899A0AA}"/>
              </a:ext>
            </a:extLst>
          </p:cNvPr>
          <p:cNvSpPr txBox="1"/>
          <p:nvPr/>
        </p:nvSpPr>
        <p:spPr>
          <a:xfrm>
            <a:off x="0" y="663672"/>
            <a:ext cx="9143999" cy="3785652"/>
          </a:xfrm>
          <a:prstGeom prst="rect">
            <a:avLst/>
          </a:prstGeom>
          <a:noFill/>
        </p:spPr>
        <p:txBody>
          <a:bodyPr wrap="square">
            <a:spAutoFit/>
          </a:bodyPr>
          <a:lstStyle/>
          <a:p>
            <a:pPr algn="just"/>
            <a:r>
              <a:rPr lang="en-GB" sz="2400" b="1"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First mention of silkworm rearing in Europe in Cordoba, Spain by 960, narrated in the Calendar of Cordoba</a:t>
            </a:r>
          </a:p>
          <a:p>
            <a:pPr algn="just"/>
            <a:endParaRPr lang="en-GB" sz="2400" dirty="0">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mention of silkworm rearing in Italy: In 1037, </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 Modesto monastery near Avellino</a:t>
            </a:r>
            <a:r>
              <a:rPr lang="en-GR" sz="2400" dirty="0">
                <a:effectLst/>
                <a:latin typeface="Times New Roman" panose="02020603050405020304" pitchFamily="18" charset="0"/>
                <a:cs typeface="Times New Roman" panose="02020603050405020304" pitchFamily="18" charset="0"/>
              </a:rPr>
              <a:t> </a:t>
            </a:r>
          </a:p>
          <a:p>
            <a:pPr algn="just"/>
            <a:endParaRPr lang="en-GR" sz="2400" dirty="0">
              <a:effectLst/>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mention of silkworm rearing in Greece: In 1217/18, in </a:t>
            </a:r>
            <a:r>
              <a:rPr lang="en-GB" sz="2400" dirty="0" err="1">
                <a:latin typeface="Times New Roman" panose="02020603050405020304" pitchFamily="18" charset="0"/>
                <a:cs typeface="Times New Roman" panose="02020603050405020304" pitchFamily="18" charset="0"/>
              </a:rPr>
              <a:t>Nafpaktos</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mention of silkworm rearing in France: In1494, in </a:t>
            </a:r>
            <a:r>
              <a:rPr lang="en-GB" sz="2400" dirty="0" err="1">
                <a:effectLst/>
                <a:latin typeface="Times New Roman" panose="02020603050405020304" pitchFamily="18" charset="0"/>
                <a:ea typeface="Times New Roman" panose="02020603050405020304" pitchFamily="18" charset="0"/>
                <a:cs typeface="Times New Roman" panose="02020603050405020304" pitchFamily="18" charset="0"/>
              </a:rPr>
              <a:t>Dauphiné</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the Rhône re</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gion</a:t>
            </a:r>
            <a:endParaRPr lang="en-GR"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51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4/8</a:t>
            </a:r>
          </a:p>
        </p:txBody>
      </p:sp>
      <p:sp>
        <p:nvSpPr>
          <p:cNvPr id="2" name="TextBox 1">
            <a:extLst>
              <a:ext uri="{FF2B5EF4-FFF2-40B4-BE49-F238E27FC236}">
                <a16:creationId xmlns:a16="http://schemas.microsoft.com/office/drawing/2014/main" id="{D49C1F1C-22DC-CF37-B6CD-3E52E5069FD2}"/>
              </a:ext>
            </a:extLst>
          </p:cNvPr>
          <p:cNvSpPr txBox="1"/>
          <p:nvPr/>
        </p:nvSpPr>
        <p:spPr>
          <a:xfrm>
            <a:off x="1495299" y="10542"/>
            <a:ext cx="6143661" cy="830997"/>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a:p>
            <a:pPr algn="ctr"/>
            <a:r>
              <a:rPr lang="en-GB" sz="2400" b="1" dirty="0">
                <a:latin typeface="Times New Roman" panose="02020603050405020304" pitchFamily="18" charset="0"/>
                <a:cs typeface="Times New Roman" panose="02020603050405020304" pitchFamily="18" charset="0"/>
              </a:rPr>
              <a:t>What was found….</a:t>
            </a:r>
            <a:endParaRPr lang="en-GB" sz="2400" b="1"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145AAB-BE46-7426-9781-D4005899A0AA}"/>
              </a:ext>
            </a:extLst>
          </p:cNvPr>
          <p:cNvSpPr txBox="1"/>
          <p:nvPr/>
        </p:nvSpPr>
        <p:spPr>
          <a:xfrm>
            <a:off x="0" y="704312"/>
            <a:ext cx="9143999" cy="3416320"/>
          </a:xfrm>
          <a:prstGeom prst="rect">
            <a:avLst/>
          </a:prstGeom>
          <a:noFill/>
        </p:spPr>
        <p:txBody>
          <a:bodyPr wrap="square">
            <a:spAutoFit/>
          </a:bodyPr>
          <a:lstStyle/>
          <a:p>
            <a:pPr algn="just"/>
            <a:r>
              <a:rPr lang="en-GB" sz="2400" b="1"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First reported attempt to introduce the silkworm in Europe: In 547 by the Byzantine Empire, a failed attempt!</a:t>
            </a: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description of the silkworm’s life cycle: By </a:t>
            </a:r>
            <a:r>
              <a:rPr lang="en-GB" sz="2400" dirty="0">
                <a:solidFill>
                  <a:srgbClr val="000000"/>
                </a:solidFill>
                <a:effectLst/>
                <a:latin typeface="Times New Roman" panose="02020603050405020304" pitchFamily="18" charset="0"/>
                <a:ea typeface="Times New Roman" panose="02020603050405020304" pitchFamily="18" charset="0"/>
              </a:rPr>
              <a:t>Michael of Ephesus</a:t>
            </a:r>
            <a:r>
              <a:rPr lang="en-GB" sz="2400" dirty="0">
                <a:effectLst/>
                <a:latin typeface="Times New Roman" panose="02020603050405020304" pitchFamily="18" charset="0"/>
                <a:ea typeface="Times New Roman" panose="02020603050405020304" pitchFamily="18" charset="0"/>
              </a:rPr>
              <a:t> (1050-1120)</a:t>
            </a:r>
            <a:endParaRPr lang="en-GR" sz="2400" dirty="0">
              <a:effectLst/>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poetic description of the silkworm; B</a:t>
            </a:r>
            <a:r>
              <a:rPr lang="en-GB" sz="2400" dirty="0">
                <a:effectLst/>
                <a:latin typeface="Times New Roman" panose="02020603050405020304" pitchFamily="18" charset="0"/>
                <a:ea typeface="Times New Roman" panose="02020603050405020304" pitchFamily="18" charset="0"/>
                <a:cs typeface="Times New Roman" panose="02020603050405020304" pitchFamily="18" charset="0"/>
              </a:rPr>
              <a:t>y the Byzantine poet Manuel Philae , circa 1300</a:t>
            </a:r>
            <a:endParaRPr lang="en-GB" sz="2400" dirty="0">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First illustration of the silkworm: In Bologna, in 1427</a:t>
            </a:r>
          </a:p>
          <a:p>
            <a:pPr algn="just"/>
            <a:r>
              <a:rPr lang="en-GB" sz="2400" b="1"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First description of silkworm races: In the poem B</a:t>
            </a:r>
            <a:r>
              <a:rPr lang="en-GB" sz="2400" i="1" dirty="0">
                <a:effectLst/>
                <a:latin typeface="Times New Roman" panose="02020603050405020304" pitchFamily="18" charset="0"/>
                <a:ea typeface="Times New Roman" panose="02020603050405020304" pitchFamily="18" charset="0"/>
              </a:rPr>
              <a:t>ombyx</a:t>
            </a:r>
            <a:r>
              <a:rPr lang="en-GB" sz="2400" i="1"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circa</a:t>
            </a:r>
            <a:r>
              <a:rPr lang="en-GB" sz="2400" i="1" dirty="0">
                <a:latin typeface="Times New Roman" panose="02020603050405020304" pitchFamily="18" charset="0"/>
                <a:ea typeface="Times New Roman" panose="02020603050405020304" pitchFamily="18" charset="0"/>
              </a:rPr>
              <a:t> </a:t>
            </a:r>
            <a:r>
              <a:rPr lang="en-GB" sz="2400" dirty="0">
                <a:effectLst/>
                <a:latin typeface="Times New Roman" panose="02020603050405020304" pitchFamily="18" charset="0"/>
                <a:ea typeface="Times New Roman" panose="02020603050405020304" pitchFamily="18" charset="0"/>
              </a:rPr>
              <a:t>1485 by L. </a:t>
            </a:r>
            <a:r>
              <a:rPr lang="en-GB" sz="2400" dirty="0" err="1">
                <a:effectLst/>
                <a:latin typeface="Times New Roman" panose="02020603050405020304" pitchFamily="18" charset="0"/>
                <a:ea typeface="Times New Roman" panose="02020603050405020304" pitchFamily="18" charset="0"/>
              </a:rPr>
              <a:t>Lazzarelli</a:t>
            </a:r>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66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5/8</a:t>
            </a:r>
          </a:p>
        </p:txBody>
      </p:sp>
      <p:sp>
        <p:nvSpPr>
          <p:cNvPr id="2" name="TextBox 1">
            <a:extLst>
              <a:ext uri="{FF2B5EF4-FFF2-40B4-BE49-F238E27FC236}">
                <a16:creationId xmlns:a16="http://schemas.microsoft.com/office/drawing/2014/main" id="{D49C1F1C-22DC-CF37-B6CD-3E52E5069FD2}"/>
              </a:ext>
            </a:extLst>
          </p:cNvPr>
          <p:cNvSpPr txBox="1"/>
          <p:nvPr/>
        </p:nvSpPr>
        <p:spPr>
          <a:xfrm>
            <a:off x="1495299" y="10542"/>
            <a:ext cx="6143661" cy="830997"/>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a:p>
            <a:pPr algn="ctr"/>
            <a:r>
              <a:rPr lang="en-GB" sz="2400" b="1" dirty="0">
                <a:latin typeface="Times New Roman" panose="02020603050405020304" pitchFamily="18" charset="0"/>
                <a:cs typeface="Times New Roman" panose="02020603050405020304" pitchFamily="18" charset="0"/>
              </a:rPr>
              <a:t>What was found….*</a:t>
            </a:r>
            <a:endParaRPr lang="en-GB" sz="2400" b="1" i="0" u="none" strike="noStrike" dirty="0">
              <a:solidFill>
                <a:srgbClr val="00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8145AAB-BE46-7426-9781-D4005899A0AA}"/>
              </a:ext>
            </a:extLst>
          </p:cNvPr>
          <p:cNvSpPr txBox="1"/>
          <p:nvPr/>
        </p:nvSpPr>
        <p:spPr>
          <a:xfrm>
            <a:off x="0" y="704312"/>
            <a:ext cx="9143999" cy="3416320"/>
          </a:xfrm>
          <a:prstGeom prst="rect">
            <a:avLst/>
          </a:prstGeom>
          <a:noFill/>
        </p:spPr>
        <p:txBody>
          <a:bodyPr wrap="square">
            <a:spAutoFit/>
          </a:bodyPr>
          <a:lstStyle/>
          <a:p>
            <a:pPr algn="just"/>
            <a:r>
              <a:rPr lang="en-GB" sz="2400" dirty="0">
                <a:latin typeface="Times New Roman" panose="02020603050405020304" pitchFamily="18" charset="0"/>
                <a:cs typeface="Times New Roman" panose="02020603050405020304" pitchFamily="18" charset="0"/>
              </a:rPr>
              <a:t>✓No evidence that the silkworm was reared in the Byzantine Empire</a:t>
            </a:r>
          </a:p>
          <a:p>
            <a:pPr algn="just"/>
            <a:r>
              <a:rPr lang="en-GB" sz="2400" dirty="0">
                <a:latin typeface="Times New Roman" panose="02020603050405020304" pitchFamily="18" charset="0"/>
                <a:cs typeface="Times New Roman" panose="02020603050405020304" pitchFamily="18" charset="0"/>
              </a:rPr>
              <a:t>✓ Silkworm was introduced in Greece through the Venetian colonies in the 15</a:t>
            </a:r>
            <a:r>
              <a:rPr lang="en-GB" sz="2400" baseline="30000" dirty="0">
                <a:latin typeface="Times New Roman" panose="02020603050405020304" pitchFamily="18" charset="0"/>
                <a:cs typeface="Times New Roman" panose="02020603050405020304" pitchFamily="18" charset="0"/>
              </a:rPr>
              <a:t>th</a:t>
            </a:r>
            <a:r>
              <a:rPr lang="en-GB" sz="2400" dirty="0">
                <a:latin typeface="Times New Roman" panose="02020603050405020304" pitchFamily="18" charset="0"/>
                <a:cs typeface="Times New Roman" panose="02020603050405020304" pitchFamily="18" charset="0"/>
              </a:rPr>
              <a:t> century</a:t>
            </a:r>
            <a:endParaRPr lang="en-GR" sz="2400" dirty="0">
              <a:effectLst/>
              <a:latin typeface="Times New Roman" panose="02020603050405020304" pitchFamily="18" charset="0"/>
              <a:cs typeface="Times New Roman" panose="02020603050405020304" pitchFamily="18" charset="0"/>
            </a:endParaRPr>
          </a:p>
          <a:p>
            <a:pPr algn="just"/>
            <a:r>
              <a:rPr lang="en-GB" sz="2400" dirty="0">
                <a:latin typeface="Times New Roman" panose="02020603050405020304" pitchFamily="18" charset="0"/>
                <a:cs typeface="Times New Roman" panose="02020603050405020304" pitchFamily="18" charset="0"/>
              </a:rPr>
              <a:t>✓No evidence that the silkworm was reared in the Ottoman Empire or the Balkans before the 16</a:t>
            </a:r>
            <a:r>
              <a:rPr lang="en-GB" sz="2400" baseline="30000" dirty="0">
                <a:latin typeface="Times New Roman" panose="02020603050405020304" pitchFamily="18" charset="0"/>
                <a:cs typeface="Times New Roman" panose="02020603050405020304" pitchFamily="18" charset="0"/>
              </a:rPr>
              <a:t>th</a:t>
            </a:r>
            <a:r>
              <a:rPr lang="en-GB" sz="2400" dirty="0">
                <a:latin typeface="Times New Roman" panose="02020603050405020304" pitchFamily="18" charset="0"/>
                <a:cs typeface="Times New Roman" panose="02020603050405020304" pitchFamily="18" charset="0"/>
              </a:rPr>
              <a:t> century</a:t>
            </a:r>
          </a:p>
          <a:p>
            <a:pPr algn="just"/>
            <a:r>
              <a:rPr lang="en-GB" sz="2400" dirty="0">
                <a:latin typeface="Times New Roman" panose="02020603050405020304" pitchFamily="18" charset="0"/>
                <a:cs typeface="Times New Roman" panose="02020603050405020304" pitchFamily="18" charset="0"/>
              </a:rPr>
              <a:t>✓ The silkworm was reared in Georgia probably much earlier and after 1071 through its proximity to </a:t>
            </a:r>
            <a:r>
              <a:rPr lang="en-GB" sz="2400" dirty="0" err="1">
                <a:latin typeface="Times New Roman" panose="02020603050405020304" pitchFamily="18" charset="0"/>
                <a:cs typeface="Times New Roman" panose="02020603050405020304" pitchFamily="18" charset="0"/>
              </a:rPr>
              <a:t>Gilan</a:t>
            </a:r>
            <a:r>
              <a:rPr lang="en-GB" sz="2400" dirty="0">
                <a:latin typeface="Times New Roman" panose="02020603050405020304" pitchFamily="18" charset="0"/>
                <a:cs typeface="Times New Roman" panose="02020603050405020304" pitchFamily="18" charset="0"/>
              </a:rPr>
              <a:t>, Persia</a:t>
            </a:r>
          </a:p>
          <a:p>
            <a:pPr algn="just"/>
            <a:endParaRPr lang="en-GB" sz="2400" dirty="0">
              <a:latin typeface="Times New Roman" panose="02020603050405020304" pitchFamily="18" charset="0"/>
              <a:cs typeface="Times New Roman" panose="02020603050405020304" pitchFamily="18" charset="0"/>
            </a:endParaRPr>
          </a:p>
          <a:p>
            <a:pPr algn="just"/>
            <a:r>
              <a:rPr lang="en-GB" sz="2400" b="1" dirty="0">
                <a:latin typeface="Times New Roman" panose="02020603050405020304" pitchFamily="18" charset="0"/>
                <a:cs typeface="Times New Roman" panose="02020603050405020304" pitchFamily="18" charset="0"/>
              </a:rPr>
              <a:t>* Must always look at the direct evidence!</a:t>
            </a:r>
          </a:p>
        </p:txBody>
      </p:sp>
    </p:spTree>
    <p:extLst>
      <p:ext uri="{BB962C8B-B14F-4D97-AF65-F5344CB8AC3E}">
        <p14:creationId xmlns:p14="http://schemas.microsoft.com/office/powerpoint/2010/main" val="289652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6/8</a:t>
            </a:r>
          </a:p>
        </p:txBody>
      </p:sp>
      <p:pic>
        <p:nvPicPr>
          <p:cNvPr id="5" name="Picture 4">
            <a:extLst>
              <a:ext uri="{FF2B5EF4-FFF2-40B4-BE49-F238E27FC236}">
                <a16:creationId xmlns:a16="http://schemas.microsoft.com/office/drawing/2014/main" id="{51AD25B7-BA0D-A034-0BFA-6FDBB945D1B2}"/>
              </a:ext>
            </a:extLst>
          </p:cNvPr>
          <p:cNvPicPr>
            <a:picLocks noChangeAspect="1"/>
          </p:cNvPicPr>
          <p:nvPr/>
        </p:nvPicPr>
        <p:blipFill>
          <a:blip r:embed="rId3"/>
          <a:stretch>
            <a:fillRect/>
          </a:stretch>
        </p:blipFill>
        <p:spPr>
          <a:xfrm>
            <a:off x="5024434" y="507322"/>
            <a:ext cx="2628900" cy="3810677"/>
          </a:xfrm>
          <a:prstGeom prst="rect">
            <a:avLst/>
          </a:prstGeom>
        </p:spPr>
      </p:pic>
      <p:sp>
        <p:nvSpPr>
          <p:cNvPr id="7" name="TextBox 6">
            <a:extLst>
              <a:ext uri="{FF2B5EF4-FFF2-40B4-BE49-F238E27FC236}">
                <a16:creationId xmlns:a16="http://schemas.microsoft.com/office/drawing/2014/main" id="{2DB40998-6B37-44CE-E92B-6DF061B819BC}"/>
              </a:ext>
            </a:extLst>
          </p:cNvPr>
          <p:cNvSpPr txBox="1"/>
          <p:nvPr/>
        </p:nvSpPr>
        <p:spPr>
          <a:xfrm>
            <a:off x="0" y="498780"/>
            <a:ext cx="5008024" cy="3570208"/>
          </a:xfrm>
          <a:prstGeom prst="rect">
            <a:avLst/>
          </a:prstGeom>
          <a:noFill/>
        </p:spPr>
        <p:txBody>
          <a:bodyPr wrap="square">
            <a:spAutoFit/>
          </a:bodyPr>
          <a:lstStyle/>
          <a:p>
            <a:pPr algn="ctr">
              <a:spcBef>
                <a:spcPts val="1200"/>
              </a:spcBef>
            </a:pPr>
            <a:r>
              <a:rPr lang="en-GB" sz="1800" b="1" dirty="0">
                <a:effectLst/>
                <a:latin typeface="Times New Roman" panose="02020603050405020304" pitchFamily="18" charset="0"/>
                <a:ea typeface="Times New Roman" panose="02020603050405020304" pitchFamily="18" charset="0"/>
              </a:rPr>
              <a:t>Detail of a 1427 image of the Statutes of the Silk Workers' Guild in Bologna, Italy.</a:t>
            </a:r>
            <a:endParaRPr lang="en-GR" sz="1800" b="1" dirty="0">
              <a:latin typeface="Times New Roman" panose="02020603050405020304" pitchFamily="18" charset="0"/>
              <a:ea typeface="Times New Roman" panose="02020603050405020304" pitchFamily="18" charset="0"/>
            </a:endParaRPr>
          </a:p>
          <a:p>
            <a:pPr algn="just">
              <a:spcBef>
                <a:spcPts val="1200"/>
              </a:spcBef>
            </a:pPr>
            <a:r>
              <a:rPr lang="en-GB" sz="1800" dirty="0">
                <a:effectLst/>
                <a:latin typeface="Times New Roman" panose="02020603050405020304" pitchFamily="18" charset="0"/>
                <a:ea typeface="Times New Roman" panose="02020603050405020304" pitchFamily="18" charset="0"/>
              </a:rPr>
              <a:t>The image is a detail that appears in the lower left and lower right corner of am much larger image. It depicts 3 </a:t>
            </a:r>
            <a:r>
              <a:rPr lang="en-GB" sz="1800" i="1" dirty="0">
                <a:effectLst/>
                <a:latin typeface="Times New Roman" panose="02020603050405020304" pitchFamily="18" charset="0"/>
                <a:ea typeface="Times New Roman" panose="02020603050405020304" pitchFamily="18" charset="0"/>
              </a:rPr>
              <a:t>Bombyx mori</a:t>
            </a:r>
            <a:r>
              <a:rPr lang="en-GB" sz="1800" dirty="0">
                <a:effectLst/>
                <a:latin typeface="Times New Roman" panose="02020603050405020304" pitchFamily="18" charset="0"/>
                <a:ea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rPr>
              <a:t>silkmoths</a:t>
            </a:r>
            <a:r>
              <a:rPr lang="en-GB" sz="1800" dirty="0">
                <a:effectLst/>
                <a:latin typeface="Times New Roman" panose="02020603050405020304" pitchFamily="18" charset="0"/>
                <a:ea typeface="Times New Roman" panose="02020603050405020304" pitchFamily="18" charset="0"/>
              </a:rPr>
              <a:t> and their eggs, a bolus of wrapped white silk and six white </a:t>
            </a:r>
            <a:r>
              <a:rPr lang="en-GB" sz="1800" i="1" dirty="0">
                <a:effectLst/>
                <a:latin typeface="Times New Roman" panose="02020603050405020304" pitchFamily="18" charset="0"/>
                <a:ea typeface="Times New Roman" panose="02020603050405020304" pitchFamily="18" charset="0"/>
              </a:rPr>
              <a:t>Bombyx mori</a:t>
            </a:r>
            <a:r>
              <a:rPr lang="en-GB" sz="1800" dirty="0">
                <a:effectLst/>
                <a:latin typeface="Times New Roman" panose="02020603050405020304" pitchFamily="18" charset="0"/>
                <a:ea typeface="Times New Roman" panose="02020603050405020304" pitchFamily="18" charset="0"/>
              </a:rPr>
              <a:t> cocoons. It dates back to 1427 and decorates the front page of the Statutes of the Silk Workers' Guild that existed at that time (founded in 1217) in Bologna, Italy, so the first illustration may actually be from 1217. These statutes, as a document, survive in the Municipal Library of Bologna, Italy. </a:t>
            </a:r>
            <a:endParaRPr lang="en-GR" sz="1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1DAB5BD-5F6E-6486-1971-FA2CF697EB29}"/>
              </a:ext>
            </a:extLst>
          </p:cNvPr>
          <p:cNvSpPr txBox="1"/>
          <p:nvPr/>
        </p:nvSpPr>
        <p:spPr>
          <a:xfrm>
            <a:off x="1495299" y="10542"/>
            <a:ext cx="6143661" cy="461665"/>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p:txBody>
      </p:sp>
    </p:spTree>
    <p:extLst>
      <p:ext uri="{BB962C8B-B14F-4D97-AF65-F5344CB8AC3E}">
        <p14:creationId xmlns:p14="http://schemas.microsoft.com/office/powerpoint/2010/main" val="25303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23" presetClass="entr" presetSubtype="16" fill="hold" nodeType="withEffect">
                                  <p:stCondLst>
                                    <p:cond delay="0"/>
                                  </p:stCondLst>
                                  <p:childTnLst>
                                    <p:set>
                                      <p:cBhvr>
                                        <p:cTn id="9" dur="1" fill="hold">
                                          <p:stCondLst>
                                            <p:cond delay="0"/>
                                          </p:stCondLst>
                                        </p:cTn>
                                        <p:tgtEl>
                                          <p:spTgt spid="594"/>
                                        </p:tgtEl>
                                        <p:attrNameLst>
                                          <p:attrName>style.visibility</p:attrName>
                                        </p:attrNameLst>
                                      </p:cBhvr>
                                      <p:to>
                                        <p:strVal val="visible"/>
                                      </p:to>
                                    </p:set>
                                    <p:anim calcmode="lin" valueType="num">
                                      <p:cBhvr additive="base">
                                        <p:cTn id="10" dur="1000"/>
                                        <p:tgtEl>
                                          <p:spTgt spid="594"/>
                                        </p:tgtEl>
                                        <p:attrNameLst>
                                          <p:attrName>ppt_w</p:attrName>
                                        </p:attrNameLst>
                                      </p:cBhvr>
                                      <p:tavLst>
                                        <p:tav tm="0">
                                          <p:val>
                                            <p:strVal val="0"/>
                                          </p:val>
                                        </p:tav>
                                        <p:tav tm="100000">
                                          <p:val>
                                            <p:strVal val="#ppt_w"/>
                                          </p:val>
                                        </p:tav>
                                      </p:tavLst>
                                    </p:anim>
                                    <p:anim calcmode="lin" valueType="num">
                                      <p:cBhvr additive="base">
                                        <p:cTn id="11" dur="1000"/>
                                        <p:tgtEl>
                                          <p:spTgt spid="594"/>
                                        </p:tgtEl>
                                        <p:attrNameLst>
                                          <p:attrName>ppt_h</p:attrName>
                                        </p:attrNameLst>
                                      </p:cBhvr>
                                      <p:tavLst>
                                        <p:tav tm="0">
                                          <p:val>
                                            <p:str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585"/>
                                        </p:tgtEl>
                                        <p:attrNameLst>
                                          <p:attrName>style.visibility</p:attrName>
                                        </p:attrNameLst>
                                      </p:cBhvr>
                                      <p:to>
                                        <p:strVal val="visible"/>
                                      </p:to>
                                    </p:set>
                                    <p:anim calcmode="lin" valueType="num">
                                      <p:cBhvr additive="base">
                                        <p:cTn id="14" dur="1000"/>
                                        <p:tgtEl>
                                          <p:spTgt spid="585"/>
                                        </p:tgtEl>
                                        <p:attrNameLst>
                                          <p:attrName>ppt_w</p:attrName>
                                        </p:attrNameLst>
                                      </p:cBhvr>
                                      <p:tavLst>
                                        <p:tav tm="0">
                                          <p:val>
                                            <p:strVal val="0"/>
                                          </p:val>
                                        </p:tav>
                                        <p:tav tm="100000">
                                          <p:val>
                                            <p:strVal val="#ppt_w"/>
                                          </p:val>
                                        </p:tav>
                                      </p:tavLst>
                                    </p:anim>
                                    <p:anim calcmode="lin" valueType="num">
                                      <p:cBhvr additive="base">
                                        <p:cTn id="15"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845E04F4-156C-D4D2-B1FC-CD6833CACE99}"/>
              </a:ext>
            </a:extLst>
          </p:cNvPr>
          <p:cNvSpPr txBox="1"/>
          <p:nvPr/>
        </p:nvSpPr>
        <p:spPr>
          <a:xfrm>
            <a:off x="7593751" y="-2457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7/8</a:t>
            </a:r>
          </a:p>
        </p:txBody>
      </p:sp>
      <p:pic>
        <p:nvPicPr>
          <p:cNvPr id="2" name="Picture 1">
            <a:extLst>
              <a:ext uri="{FF2B5EF4-FFF2-40B4-BE49-F238E27FC236}">
                <a16:creationId xmlns:a16="http://schemas.microsoft.com/office/drawing/2014/main" id="{63B3C1F3-5360-F7F9-0247-309761EB7F6B}"/>
              </a:ext>
            </a:extLst>
          </p:cNvPr>
          <p:cNvPicPr>
            <a:picLocks noChangeAspect="1"/>
          </p:cNvPicPr>
          <p:nvPr/>
        </p:nvPicPr>
        <p:blipFill>
          <a:blip r:embed="rId3"/>
          <a:stretch>
            <a:fillRect/>
          </a:stretch>
        </p:blipFill>
        <p:spPr>
          <a:xfrm>
            <a:off x="0" y="445593"/>
            <a:ext cx="9245600" cy="3781668"/>
          </a:xfrm>
          <a:prstGeom prst="rect">
            <a:avLst/>
          </a:prstGeom>
        </p:spPr>
      </p:pic>
      <p:sp>
        <p:nvSpPr>
          <p:cNvPr id="5" name="TextBox 4">
            <a:extLst>
              <a:ext uri="{FF2B5EF4-FFF2-40B4-BE49-F238E27FC236}">
                <a16:creationId xmlns:a16="http://schemas.microsoft.com/office/drawing/2014/main" id="{F76FCBDF-5899-7C45-4148-F23D132548EB}"/>
              </a:ext>
            </a:extLst>
          </p:cNvPr>
          <p:cNvSpPr txBox="1"/>
          <p:nvPr/>
        </p:nvSpPr>
        <p:spPr>
          <a:xfrm>
            <a:off x="1495299" y="10542"/>
            <a:ext cx="6143661" cy="461665"/>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p:txBody>
      </p:sp>
      <p:sp>
        <p:nvSpPr>
          <p:cNvPr id="7" name="TextBox 6">
            <a:extLst>
              <a:ext uri="{FF2B5EF4-FFF2-40B4-BE49-F238E27FC236}">
                <a16:creationId xmlns:a16="http://schemas.microsoft.com/office/drawing/2014/main" id="{D89399C7-314F-C98E-0BB2-DBE612B86288}"/>
              </a:ext>
            </a:extLst>
          </p:cNvPr>
          <p:cNvSpPr txBox="1"/>
          <p:nvPr/>
        </p:nvSpPr>
        <p:spPr>
          <a:xfrm>
            <a:off x="1615621" y="4227261"/>
            <a:ext cx="6228347" cy="923330"/>
          </a:xfrm>
          <a:prstGeom prst="rect">
            <a:avLst/>
          </a:prstGeom>
          <a:noFill/>
        </p:spPr>
        <p:txBody>
          <a:bodyPr wrap="square">
            <a:spAutoFit/>
          </a:bodyPr>
          <a:lstStyle/>
          <a:p>
            <a:pPr algn="just">
              <a:spcBef>
                <a:spcPts val="1200"/>
              </a:spcBef>
            </a:pPr>
            <a:r>
              <a:rPr lang="en-GB" sz="1800" dirty="0">
                <a:effectLst/>
                <a:latin typeface="Times New Roman" panose="02020603050405020304" pitchFamily="18" charset="0"/>
                <a:ea typeface="Times New Roman" panose="02020603050405020304" pitchFamily="18" charset="0"/>
              </a:rPr>
              <a:t>Depiction of documented geographical sites in Europe, Africa and the Middle East where silkworm rearing and silk productions were taking place until the first decades of the 16</a:t>
            </a:r>
            <a:r>
              <a:rPr lang="en-GB" sz="1800" baseline="30000" dirty="0">
                <a:effectLst/>
                <a:latin typeface="Times New Roman" panose="02020603050405020304" pitchFamily="18" charset="0"/>
                <a:ea typeface="Times New Roman" panose="02020603050405020304" pitchFamily="18" charset="0"/>
              </a:rPr>
              <a:t>th</a:t>
            </a:r>
            <a:r>
              <a:rPr lang="en-GB" sz="1800" dirty="0">
                <a:effectLst/>
                <a:latin typeface="Times New Roman" panose="02020603050405020304" pitchFamily="18" charset="0"/>
                <a:ea typeface="Times New Roman" panose="02020603050405020304" pitchFamily="18" charset="0"/>
              </a:rPr>
              <a:t> century. </a:t>
            </a:r>
            <a:endParaRPr lang="en-G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5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grpSp>
        <p:nvGrpSpPr>
          <p:cNvPr id="579" name="Google Shape;579;p64"/>
          <p:cNvGrpSpPr/>
          <p:nvPr/>
        </p:nvGrpSpPr>
        <p:grpSpPr>
          <a:xfrm>
            <a:off x="1558233" y="267521"/>
            <a:ext cx="6180459" cy="4608710"/>
            <a:chOff x="1922879" y="539500"/>
            <a:chExt cx="5450621" cy="4064477"/>
          </a:xfrm>
        </p:grpSpPr>
        <p:sp>
          <p:nvSpPr>
            <p:cNvPr id="580" name="Google Shape;580;p64"/>
            <p:cNvSpPr/>
            <p:nvPr/>
          </p:nvSpPr>
          <p:spPr>
            <a:xfrm flipH="1">
              <a:off x="1922879" y="539500"/>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txBody>
            <a:bodyPr/>
            <a:lstStyle/>
            <a:p>
              <a:endParaRPr lang="fr-FR" dirty="0"/>
            </a:p>
          </p:txBody>
        </p:sp>
        <p:sp>
          <p:nvSpPr>
            <p:cNvPr id="581" name="Google Shape;581;p64"/>
            <p:cNvSpPr/>
            <p:nvPr/>
          </p:nvSpPr>
          <p:spPr>
            <a:xfrm flipH="1">
              <a:off x="2066335" y="601284"/>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txBody>
            <a:bodyPr/>
            <a:lstStyle/>
            <a:p>
              <a:endParaRPr lang="fr-FR"/>
            </a:p>
          </p:txBody>
        </p:sp>
      </p:grpSp>
      <p:grpSp>
        <p:nvGrpSpPr>
          <p:cNvPr id="585" name="Google Shape;585;p64"/>
          <p:cNvGrpSpPr/>
          <p:nvPr/>
        </p:nvGrpSpPr>
        <p:grpSpPr>
          <a:xfrm rot="-8474603" flipH="1">
            <a:off x="7794378" y="2833080"/>
            <a:ext cx="1117980" cy="1280156"/>
            <a:chOff x="7852208" y="207243"/>
            <a:chExt cx="1130465" cy="1294452"/>
          </a:xfrm>
        </p:grpSpPr>
        <p:sp>
          <p:nvSpPr>
            <p:cNvPr id="586"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7"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8"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89"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0"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1"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2"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593" name="Google Shape;593;p64"/>
          <p:cNvSpPr/>
          <p:nvPr/>
        </p:nvSpPr>
        <p:spPr>
          <a:xfrm rot="-3421462">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594" name="Google Shape;594;p64"/>
          <p:cNvGrpSpPr/>
          <p:nvPr/>
        </p:nvGrpSpPr>
        <p:grpSpPr>
          <a:xfrm rot="3106766">
            <a:off x="1282433" y="478226"/>
            <a:ext cx="422900" cy="910500"/>
            <a:chOff x="8475119" y="408934"/>
            <a:chExt cx="507554" cy="1092760"/>
          </a:xfrm>
        </p:grpSpPr>
        <p:sp>
          <p:nvSpPr>
            <p:cNvPr id="595"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6"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7"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598"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CD629148-F648-8024-537D-294F4F3D9566}"/>
              </a:ext>
            </a:extLst>
          </p:cNvPr>
          <p:cNvSpPr txBox="1"/>
          <p:nvPr/>
        </p:nvSpPr>
        <p:spPr>
          <a:xfrm>
            <a:off x="132786" y="217713"/>
            <a:ext cx="8731322" cy="2862322"/>
          </a:xfrm>
          <a:prstGeom prst="rect">
            <a:avLst/>
          </a:prstGeom>
          <a:noFill/>
        </p:spPr>
        <p:txBody>
          <a:bodyPr wrap="square">
            <a:spAutoFit/>
          </a:bodyPr>
          <a:lstStyle/>
          <a:p>
            <a:pPr algn="ctr"/>
            <a:endParaRPr lang="en-GB" sz="2000" b="1" dirty="0">
              <a:latin typeface="Times New Roman" panose="02020603050405020304" pitchFamily="18" charset="0"/>
              <a:cs typeface="Times New Roman" panose="02020603050405020304" pitchFamily="18" charset="0"/>
            </a:endParaRPr>
          </a:p>
          <a:p>
            <a:pPr algn="ctr"/>
            <a:endParaRPr lang="en-GB" sz="2000" b="1" i="1" dirty="0">
              <a:latin typeface="Times New Roman" panose="02020603050405020304" pitchFamily="18" charset="0"/>
              <a:cs typeface="Times New Roman" panose="02020603050405020304" pitchFamily="18" charset="0"/>
            </a:endParaRPr>
          </a:p>
          <a:p>
            <a:pPr algn="ctr"/>
            <a:endParaRPr lang="en-GB" sz="2000" b="1" i="1" dirty="0">
              <a:latin typeface="Times New Roman" panose="02020603050405020304" pitchFamily="18" charset="0"/>
              <a:cs typeface="Times New Roman" panose="02020603050405020304" pitchFamily="18" charset="0"/>
            </a:endParaRPr>
          </a:p>
          <a:p>
            <a:pPr algn="ctr"/>
            <a:endParaRPr lang="en-GB" sz="2000" b="1" i="1" dirty="0">
              <a:latin typeface="Times New Roman" panose="02020603050405020304" pitchFamily="18" charset="0"/>
              <a:cs typeface="Times New Roman" panose="02020603050405020304" pitchFamily="18" charset="0"/>
            </a:endParaRPr>
          </a:p>
          <a:p>
            <a:pPr algn="ctr"/>
            <a:endParaRPr lang="en-GB" sz="2000" b="1" i="1" dirty="0">
              <a:latin typeface="Times New Roman" panose="02020603050405020304" pitchFamily="18" charset="0"/>
              <a:cs typeface="Times New Roman" panose="02020603050405020304" pitchFamily="18" charset="0"/>
            </a:endParaRPr>
          </a:p>
          <a:p>
            <a:pPr algn="ctr"/>
            <a:r>
              <a:rPr lang="en-GB" sz="2000" b="1" i="1" dirty="0">
                <a:latin typeface="Times New Roman" panose="02020603050405020304" pitchFamily="18" charset="0"/>
                <a:cs typeface="Times New Roman" panose="02020603050405020304" pitchFamily="18" charset="0"/>
              </a:rPr>
              <a:t>Thank you for your attention!</a:t>
            </a:r>
          </a:p>
          <a:p>
            <a:pPr algn="ctr"/>
            <a:endParaRPr lang="en-GB" sz="2000" b="1" dirty="0">
              <a:latin typeface="Times New Roman" panose="02020603050405020304" pitchFamily="18" charset="0"/>
              <a:cs typeface="Times New Roman" panose="02020603050405020304" pitchFamily="18" charset="0"/>
            </a:endParaRPr>
          </a:p>
          <a:p>
            <a:pPr algn="ctr"/>
            <a:endParaRPr lang="en-GB" sz="2000" b="1" dirty="0">
              <a:latin typeface="Times New Roman" panose="02020603050405020304" pitchFamily="18" charset="0"/>
              <a:cs typeface="Times New Roman" panose="02020603050405020304" pitchFamily="18" charset="0"/>
            </a:endParaRPr>
          </a:p>
          <a:p>
            <a:pPr algn="ctr"/>
            <a:endParaRPr lang="en-GB" sz="20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1E39C89-BF45-3A12-15EF-0B2C36CDD72D}"/>
              </a:ext>
            </a:extLst>
          </p:cNvPr>
          <p:cNvSpPr txBox="1"/>
          <p:nvPr/>
        </p:nvSpPr>
        <p:spPr>
          <a:xfrm>
            <a:off x="7579901" y="-6044"/>
            <a:ext cx="1547123" cy="400110"/>
          </a:xfrm>
          <a:prstGeom prst="rect">
            <a:avLst/>
          </a:prstGeom>
          <a:noFill/>
        </p:spPr>
        <p:txBody>
          <a:bodyPr wrap="square">
            <a:spAutoFit/>
          </a:bodyPr>
          <a:lstStyle/>
          <a:p>
            <a:pPr algn="ctr"/>
            <a:r>
              <a:rPr lang="en-GB" sz="2000" b="1" dirty="0">
                <a:solidFill>
                  <a:schemeClr val="tx1"/>
                </a:solidFill>
                <a:latin typeface="Times New Roman" panose="02020603050405020304" pitchFamily="18" charset="0"/>
                <a:cs typeface="Times New Roman" panose="02020603050405020304" pitchFamily="18" charset="0"/>
              </a:rPr>
              <a:t>Slide 8/8</a:t>
            </a:r>
          </a:p>
        </p:txBody>
      </p:sp>
      <p:sp>
        <p:nvSpPr>
          <p:cNvPr id="5" name="TextBox 4">
            <a:extLst>
              <a:ext uri="{FF2B5EF4-FFF2-40B4-BE49-F238E27FC236}">
                <a16:creationId xmlns:a16="http://schemas.microsoft.com/office/drawing/2014/main" id="{98F5FAEF-3805-90C6-49C5-F11FAFA42A19}"/>
              </a:ext>
            </a:extLst>
          </p:cNvPr>
          <p:cNvSpPr txBox="1"/>
          <p:nvPr/>
        </p:nvSpPr>
        <p:spPr>
          <a:xfrm>
            <a:off x="1495299" y="10542"/>
            <a:ext cx="6143661" cy="461665"/>
          </a:xfrm>
          <a:prstGeom prst="rect">
            <a:avLst/>
          </a:prstGeom>
          <a:noFill/>
        </p:spPr>
        <p:txBody>
          <a:bodyPr wrap="square">
            <a:spAutoFit/>
          </a:bodyPr>
          <a:lstStyle/>
          <a:p>
            <a:pPr algn="ctr"/>
            <a:r>
              <a:rPr lang="en-GB" sz="2400" b="1" i="0" u="none" strike="noStrike" dirty="0">
                <a:solidFill>
                  <a:srgbClr val="000000"/>
                </a:solidFill>
                <a:effectLst/>
                <a:latin typeface="Times New Roman" panose="02020603050405020304" pitchFamily="18" charset="0"/>
                <a:cs typeface="Times New Roman" panose="02020603050405020304" pitchFamily="18" charset="0"/>
              </a:rPr>
              <a:t>Of the silkworm and Europe: The beginnings</a:t>
            </a:r>
          </a:p>
        </p:txBody>
      </p:sp>
    </p:spTree>
    <p:extLst>
      <p:ext uri="{BB962C8B-B14F-4D97-AF65-F5344CB8AC3E}">
        <p14:creationId xmlns:p14="http://schemas.microsoft.com/office/powerpoint/2010/main" val="15692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8" presetClass="emph" presetSubtype="0" fill="hold" nodeType="withEffect">
                                  <p:stCondLst>
                                    <p:cond delay="0"/>
                                  </p:stCondLst>
                                  <p:childTnLst>
                                    <p:animRot by="-21600000">
                                      <p:cBhvr>
                                        <p:cTn id="9" dur="1000" fill="hold"/>
                                        <p:tgtEl>
                                          <p:spTgt spid="579"/>
                                        </p:tgtEl>
                                        <p:attrNameLst>
                                          <p:attrName>r</p:attrName>
                                        </p:attrNameLst>
                                      </p:cBhvr>
                                    </p:animRot>
                                  </p:childTnLst>
                                </p:cTn>
                              </p:par>
                              <p:par>
                                <p:cTn id="10" presetID="23" presetClass="entr" presetSubtype="16" fill="hold" nodeType="withEffect">
                                  <p:stCondLst>
                                    <p:cond delay="0"/>
                                  </p:stCondLst>
                                  <p:childTnLst>
                                    <p:set>
                                      <p:cBhvr>
                                        <p:cTn id="11" dur="1" fill="hold">
                                          <p:stCondLst>
                                            <p:cond delay="0"/>
                                          </p:stCondLst>
                                        </p:cTn>
                                        <p:tgtEl>
                                          <p:spTgt spid="594"/>
                                        </p:tgtEl>
                                        <p:attrNameLst>
                                          <p:attrName>style.visibility</p:attrName>
                                        </p:attrNameLst>
                                      </p:cBhvr>
                                      <p:to>
                                        <p:strVal val="visible"/>
                                      </p:to>
                                    </p:set>
                                    <p:anim calcmode="lin" valueType="num">
                                      <p:cBhvr additive="base">
                                        <p:cTn id="12" dur="1000"/>
                                        <p:tgtEl>
                                          <p:spTgt spid="594"/>
                                        </p:tgtEl>
                                        <p:attrNameLst>
                                          <p:attrName>ppt_w</p:attrName>
                                        </p:attrNameLst>
                                      </p:cBhvr>
                                      <p:tavLst>
                                        <p:tav tm="0">
                                          <p:val>
                                            <p:strVal val="0"/>
                                          </p:val>
                                        </p:tav>
                                        <p:tav tm="100000">
                                          <p:val>
                                            <p:strVal val="#ppt_w"/>
                                          </p:val>
                                        </p:tav>
                                      </p:tavLst>
                                    </p:anim>
                                    <p:anim calcmode="lin" valueType="num">
                                      <p:cBhvr additive="base">
                                        <p:cTn id="13" dur="1000"/>
                                        <p:tgtEl>
                                          <p:spTgt spid="594"/>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85"/>
                                        </p:tgtEl>
                                        <p:attrNameLst>
                                          <p:attrName>style.visibility</p:attrName>
                                        </p:attrNameLst>
                                      </p:cBhvr>
                                      <p:to>
                                        <p:strVal val="visible"/>
                                      </p:to>
                                    </p:set>
                                    <p:anim calcmode="lin" valueType="num">
                                      <p:cBhvr additive="base">
                                        <p:cTn id="16" dur="1000"/>
                                        <p:tgtEl>
                                          <p:spTgt spid="585"/>
                                        </p:tgtEl>
                                        <p:attrNameLst>
                                          <p:attrName>ppt_w</p:attrName>
                                        </p:attrNameLst>
                                      </p:cBhvr>
                                      <p:tavLst>
                                        <p:tav tm="0">
                                          <p:val>
                                            <p:strVal val="0"/>
                                          </p:val>
                                        </p:tav>
                                        <p:tav tm="100000">
                                          <p:val>
                                            <p:strVal val="#ppt_w"/>
                                          </p:val>
                                        </p:tav>
                                      </p:tavLst>
                                    </p:anim>
                                    <p:anim calcmode="lin" valueType="num">
                                      <p:cBhvr additive="base">
                                        <p:cTn id="17" dur="1000"/>
                                        <p:tgtEl>
                                          <p:spTgt spid="5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nimalist New Yorker Aesthetic MK Plan XL by Slidesgo">
  <a:themeElements>
    <a:clrScheme name="Personalizzati 4">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787F69"/>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7914</TotalTime>
  <Words>499</Words>
  <Application>Microsoft Macintosh PowerPoint</Application>
  <PresentationFormat>On-screen Show (16:9)</PresentationFormat>
  <Paragraphs>54</Paragraphs>
  <Slides>8</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Bebas Neue</vt:lpstr>
      <vt:lpstr>Times New Roman</vt:lpstr>
      <vt:lpstr>TimesNewRomanPSMT</vt:lpstr>
      <vt:lpstr>Abadi MT Condensed Light</vt:lpstr>
      <vt:lpstr>Calibri</vt:lpstr>
      <vt:lpstr>Roboto Slab</vt:lpstr>
      <vt:lpstr>Verdana</vt:lpstr>
      <vt:lpstr>Calibri Light</vt:lpstr>
      <vt:lpstr>Nunito</vt:lpstr>
      <vt:lpstr>Minimalist New Yorker Aesthetic MK Plan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Skarlatos Dedos</cp:lastModifiedBy>
  <cp:revision>77</cp:revision>
  <dcterms:modified xsi:type="dcterms:W3CDTF">2026-02-08T11:36:15Z</dcterms:modified>
</cp:coreProperties>
</file>