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6" r:id="rId1"/>
  </p:sldMasterIdLst>
  <p:notesMasterIdLst>
    <p:notesMasterId r:id="rId32"/>
  </p:notesMasterIdLst>
  <p:handoutMasterIdLst>
    <p:handoutMasterId r:id="rId33"/>
  </p:handoutMasterIdLst>
  <p:sldIdLst>
    <p:sldId id="327" r:id="rId2"/>
    <p:sldId id="264" r:id="rId3"/>
    <p:sldId id="356" r:id="rId4"/>
    <p:sldId id="357" r:id="rId5"/>
    <p:sldId id="262" r:id="rId6"/>
    <p:sldId id="359" r:id="rId7"/>
    <p:sldId id="360" r:id="rId8"/>
    <p:sldId id="361" r:id="rId9"/>
    <p:sldId id="362" r:id="rId10"/>
    <p:sldId id="346" r:id="rId11"/>
    <p:sldId id="335" r:id="rId12"/>
    <p:sldId id="330" r:id="rId13"/>
    <p:sldId id="347" r:id="rId14"/>
    <p:sldId id="336" r:id="rId15"/>
    <p:sldId id="348" r:id="rId16"/>
    <p:sldId id="337" r:id="rId17"/>
    <p:sldId id="349" r:id="rId18"/>
    <p:sldId id="338" r:id="rId19"/>
    <p:sldId id="269" r:id="rId20"/>
    <p:sldId id="350" r:id="rId21"/>
    <p:sldId id="342" r:id="rId22"/>
    <p:sldId id="351" r:id="rId23"/>
    <p:sldId id="340" r:id="rId24"/>
    <p:sldId id="307" r:id="rId25"/>
    <p:sldId id="352" r:id="rId26"/>
    <p:sldId id="341" r:id="rId27"/>
    <p:sldId id="344" r:id="rId28"/>
    <p:sldId id="363" r:id="rId29"/>
    <p:sldId id="358" r:id="rId30"/>
    <p:sldId id="315" r:id="rId31"/>
  </p:sldIdLst>
  <p:sldSz cx="9144000" cy="5143500" type="screen16x9"/>
  <p:notesSz cx="6797675" cy="9926638"/>
  <p:embeddedFontLst>
    <p:embeddedFont>
      <p:font typeface="Calibri" panose="020F0502020204030204" pitchFamily="34" charset="0"/>
      <p:regular r:id="rId34"/>
      <p:bold r:id="rId35"/>
      <p:italic r:id="rId36"/>
      <p:boldItalic r:id="rId37"/>
    </p:embeddedFont>
    <p:embeddedFont>
      <p:font typeface="Roboto Slab" panose="020B0604020202020204" charset="0"/>
      <p:regular r:id="rId38"/>
      <p:bold r:id="rId39"/>
    </p:embeddedFont>
    <p:embeddedFont>
      <p:font typeface="Calibri Light" panose="020F0302020204030204" pitchFamily="34" charset="0"/>
      <p:regular r:id="rId40"/>
      <p:italic r:id="rId41"/>
    </p:embeddedFont>
    <p:embeddedFont>
      <p:font typeface="Nunito" panose="020B0604020202020204" charset="0"/>
      <p:regular r:id="rId42"/>
      <p:bold r:id="rId43"/>
      <p:italic r:id="rId44"/>
      <p:boldItalic r:id="rId45"/>
    </p:embeddedFont>
    <p:embeddedFont>
      <p:font typeface="Atkinson Hyperlegible" pitchFamily="50" charset="0"/>
      <p:regular r:id="rId46"/>
      <p:bold r:id="rId47"/>
      <p:italic r:id="rId48"/>
      <p:boldItalic r:id="rId49"/>
    </p:embeddedFont>
    <p:embeddedFont>
      <p:font typeface="Bebas Neue"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65" userDrawn="1">
          <p15:clr>
            <a:srgbClr val="9AA0A6"/>
          </p15:clr>
        </p15:guide>
        <p15:guide id="2" pos="2880">
          <p15:clr>
            <a:srgbClr val="9AA0A6"/>
          </p15:clr>
        </p15:guide>
        <p15:guide id="3" orient="horz" pos="373" userDrawn="1">
          <p15:clr>
            <a:srgbClr val="A4A3A4"/>
          </p15:clr>
        </p15:guide>
        <p15:guide id="4" pos="408" userDrawn="1">
          <p15:clr>
            <a:srgbClr val="A4A3A4"/>
          </p15:clr>
        </p15:guide>
        <p15:guide id="5" pos="535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929"/>
    <a:srgbClr val="F3DC65"/>
    <a:srgbClr val="99CCFF"/>
    <a:srgbClr val="8D8FC6"/>
    <a:srgbClr val="EA9E93"/>
    <a:srgbClr val="C0DB95"/>
    <a:srgbClr val="F2C2BC"/>
    <a:srgbClr val="B5D481"/>
    <a:srgbClr val="F6EB12"/>
    <a:srgbClr val="FFE8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22B4CBA-C154-4125-9AA1-005D366D2F8A}">
  <a:tblStyle styleId="{C22B4CBA-C154-4125-9AA1-005D366D2F8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13" autoAdjust="0"/>
    <p:restoredTop sz="96405"/>
  </p:normalViewPr>
  <p:slideViewPr>
    <p:cSldViewPr snapToGrid="0">
      <p:cViewPr>
        <p:scale>
          <a:sx n="66" d="100"/>
          <a:sy n="66" d="100"/>
        </p:scale>
        <p:origin x="32" y="516"/>
      </p:cViewPr>
      <p:guideLst>
        <p:guide orient="horz" pos="1665"/>
        <p:guide pos="2880"/>
        <p:guide orient="horz" pos="373"/>
        <p:guide pos="408"/>
        <p:guide pos="53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Foglio_di_lavoro_di_Microsoft_Excel.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Foglio_di_lavoro_di_Microsoft_Excel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Foglio_di_lavoro_di_Microsoft_Excel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proportion of phenotypes</a:t>
            </a:r>
          </a:p>
        </c:rich>
      </c:tx>
      <c:layout>
        <c:manualLayout>
          <c:xMode val="edge"/>
          <c:yMode val="edge"/>
          <c:x val="0.18821151315676263"/>
          <c:y val="6.1427075098495598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8960961636194893"/>
          <c:y val="0.23889758016018334"/>
          <c:w val="0.47576418437478846"/>
          <c:h val="0.55718952053023985"/>
        </c:manualLayout>
      </c:layout>
      <c:pieChart>
        <c:varyColors val="1"/>
        <c:ser>
          <c:idx val="0"/>
          <c:order val="0"/>
          <c:tx>
            <c:strRef>
              <c:f>Foglio1!$B$1</c:f>
              <c:strCache>
                <c:ptCount val="1"/>
                <c:pt idx="0">
                  <c:v>Vendite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00B-482B-9DF0-B63796F08B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00B-482B-9DF0-B63796F08BCF}"/>
              </c:ext>
            </c:extLst>
          </c:dPt>
          <c:dPt>
            <c:idx val="2"/>
            <c:bubble3D val="0"/>
            <c:spPr>
              <a:solidFill>
                <a:srgbClr val="EA9E93">
                  <a:alpha val="69000"/>
                </a:srgbClr>
              </a:solidFill>
              <a:ln w="19050">
                <a:solidFill>
                  <a:schemeClr val="lt1"/>
                </a:solidFill>
              </a:ln>
              <a:effectLst/>
            </c:spPr>
            <c:extLst>
              <c:ext xmlns:c16="http://schemas.microsoft.com/office/drawing/2014/chart" uri="{C3380CC4-5D6E-409C-BE32-E72D297353CC}">
                <c16:uniqueId val="{0000000A-317D-4E10-B576-849DB656E5AF}"/>
              </c:ext>
            </c:extLst>
          </c:dPt>
          <c:cat>
            <c:strRef>
              <c:f>Foglio1!$A$2:$A$4</c:f>
              <c:strCache>
                <c:ptCount val="3"/>
                <c:pt idx="0">
                  <c:v>plain</c:v>
                </c:pt>
                <c:pt idx="1">
                  <c:v>wild type</c:v>
                </c:pt>
                <c:pt idx="2">
                  <c:v>others</c:v>
                </c:pt>
              </c:strCache>
            </c:strRef>
          </c:cat>
          <c:val>
            <c:numRef>
              <c:f>Foglio1!$B$2:$B$4</c:f>
              <c:numCache>
                <c:formatCode>General</c:formatCode>
                <c:ptCount val="3"/>
                <c:pt idx="0">
                  <c:v>91</c:v>
                </c:pt>
                <c:pt idx="1">
                  <c:v>56</c:v>
                </c:pt>
                <c:pt idx="2">
                  <c:v>33</c:v>
                </c:pt>
              </c:numCache>
            </c:numRef>
          </c:val>
          <c:extLst>
            <c:ext xmlns:c16="http://schemas.microsoft.com/office/drawing/2014/chart" uri="{C3380CC4-5D6E-409C-BE32-E72D297353CC}">
              <c16:uniqueId val="{00000000-317D-4E10-B576-849DB656E5AF}"/>
            </c:ext>
          </c:extLst>
        </c:ser>
        <c:dLbls>
          <c:showLegendKey val="0"/>
          <c:showVal val="0"/>
          <c:showCatName val="0"/>
          <c:showSerName val="0"/>
          <c:showPercent val="0"/>
          <c:showBubbleSize val="0"/>
          <c:showLeaderLines val="1"/>
        </c:dLbls>
        <c:firstSliceAng val="166"/>
      </c:pieChart>
      <c:spPr>
        <a:noFill/>
        <a:ln>
          <a:noFill/>
        </a:ln>
        <a:effectLst/>
      </c:spPr>
    </c:plotArea>
    <c:legend>
      <c:legendPos val="b"/>
      <c:layout>
        <c:manualLayout>
          <c:xMode val="edge"/>
          <c:yMode val="edge"/>
          <c:x val="0.14821545955458476"/>
          <c:y val="0.92668466306201336"/>
          <c:w val="0.57756082787166407"/>
          <c:h val="7.3315336937986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Proportion of </a:t>
            </a:r>
            <a:r>
              <a:rPr lang="en-US" dirty="0" err="1"/>
              <a:t>colours</a:t>
            </a:r>
            <a:endParaRPr lang="en-US"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447778307897408"/>
          <c:y val="0.17220817898539401"/>
          <c:w val="0.44949170690012874"/>
          <c:h val="0.63130589846586571"/>
        </c:manualLayout>
      </c:layout>
      <c:pieChart>
        <c:varyColors val="1"/>
        <c:ser>
          <c:idx val="0"/>
          <c:order val="0"/>
          <c:tx>
            <c:strRef>
              <c:f>Foglio1!$B$1</c:f>
              <c:strCache>
                <c:ptCount val="1"/>
                <c:pt idx="0">
                  <c:v>Vendite</c:v>
                </c:pt>
              </c:strCache>
            </c:strRef>
          </c:tx>
          <c:spPr>
            <a:ln w="6350">
              <a:solidFill>
                <a:schemeClr val="tx1"/>
              </a:solidFill>
            </a:ln>
          </c:spPr>
          <c:dPt>
            <c:idx val="0"/>
            <c:bubble3D val="0"/>
            <c:spPr>
              <a:solidFill>
                <a:schemeClr val="bg1">
                  <a:lumMod val="95000"/>
                </a:schemeClr>
              </a:solidFill>
              <a:ln w="6350">
                <a:solidFill>
                  <a:schemeClr val="tx1"/>
                </a:solidFill>
              </a:ln>
              <a:effectLst/>
            </c:spPr>
            <c:extLst>
              <c:ext xmlns:c16="http://schemas.microsoft.com/office/drawing/2014/chart" uri="{C3380CC4-5D6E-409C-BE32-E72D297353CC}">
                <c16:uniqueId val="{00000001-2D18-45EC-A6E6-023C58907D46}"/>
              </c:ext>
            </c:extLst>
          </c:dPt>
          <c:dPt>
            <c:idx val="1"/>
            <c:bubble3D val="0"/>
            <c:spPr>
              <a:solidFill>
                <a:srgbClr val="F6EB12"/>
              </a:solidFill>
              <a:ln w="6350">
                <a:solidFill>
                  <a:schemeClr val="tx1"/>
                </a:solidFill>
              </a:ln>
              <a:effectLst/>
            </c:spPr>
            <c:extLst>
              <c:ext xmlns:c16="http://schemas.microsoft.com/office/drawing/2014/chart" uri="{C3380CC4-5D6E-409C-BE32-E72D297353CC}">
                <c16:uniqueId val="{00000002-2D18-45EC-A6E6-023C58907D46}"/>
              </c:ext>
            </c:extLst>
          </c:dPt>
          <c:dPt>
            <c:idx val="2"/>
            <c:bubble3D val="0"/>
            <c:spPr>
              <a:solidFill>
                <a:srgbClr val="C0DB95"/>
              </a:solidFill>
              <a:ln w="6350">
                <a:solidFill>
                  <a:schemeClr val="tx1"/>
                </a:solidFill>
              </a:ln>
              <a:effectLst/>
            </c:spPr>
            <c:extLst>
              <c:ext xmlns:c16="http://schemas.microsoft.com/office/drawing/2014/chart" uri="{C3380CC4-5D6E-409C-BE32-E72D297353CC}">
                <c16:uniqueId val="{00000003-2D18-45EC-A6E6-023C58907D46}"/>
              </c:ext>
            </c:extLst>
          </c:dPt>
          <c:dPt>
            <c:idx val="3"/>
            <c:bubble3D val="0"/>
            <c:spPr>
              <a:solidFill>
                <a:srgbClr val="F2C2BC"/>
              </a:solidFill>
              <a:ln w="6350">
                <a:solidFill>
                  <a:schemeClr val="tx1"/>
                </a:solidFill>
              </a:ln>
              <a:effectLst/>
            </c:spPr>
            <c:extLst>
              <c:ext xmlns:c16="http://schemas.microsoft.com/office/drawing/2014/chart" uri="{C3380CC4-5D6E-409C-BE32-E72D297353CC}">
                <c16:uniqueId val="{00000004-2D18-45EC-A6E6-023C58907D46}"/>
              </c:ext>
            </c:extLst>
          </c:dPt>
          <c:dPt>
            <c:idx val="4"/>
            <c:bubble3D val="0"/>
            <c:spPr>
              <a:solidFill>
                <a:schemeClr val="tx1">
                  <a:lumMod val="50000"/>
                  <a:lumOff val="50000"/>
                </a:schemeClr>
              </a:solidFill>
              <a:ln w="6350">
                <a:solidFill>
                  <a:schemeClr val="tx1"/>
                </a:solidFill>
              </a:ln>
              <a:effectLst/>
            </c:spPr>
            <c:extLst>
              <c:ext xmlns:c16="http://schemas.microsoft.com/office/drawing/2014/chart" uri="{C3380CC4-5D6E-409C-BE32-E72D297353CC}">
                <c16:uniqueId val="{00000005-2D18-45EC-A6E6-023C58907D46}"/>
              </c:ext>
            </c:extLst>
          </c:dPt>
          <c:cat>
            <c:strRef>
              <c:f>Foglio1!$A$2:$A$6</c:f>
              <c:strCache>
                <c:ptCount val="5"/>
                <c:pt idx="0">
                  <c:v>white</c:v>
                </c:pt>
                <c:pt idx="1">
                  <c:v>yellow-gold-orange</c:v>
                </c:pt>
                <c:pt idx="2">
                  <c:v>green</c:v>
                </c:pt>
                <c:pt idx="3">
                  <c:v>pink</c:v>
                </c:pt>
                <c:pt idx="4">
                  <c:v>mixed</c:v>
                </c:pt>
              </c:strCache>
            </c:strRef>
          </c:cat>
          <c:val>
            <c:numRef>
              <c:f>Foglio1!$B$2:$B$6</c:f>
              <c:numCache>
                <c:formatCode>General</c:formatCode>
                <c:ptCount val="5"/>
                <c:pt idx="0">
                  <c:v>110</c:v>
                </c:pt>
                <c:pt idx="1">
                  <c:v>61</c:v>
                </c:pt>
                <c:pt idx="2">
                  <c:v>5</c:v>
                </c:pt>
                <c:pt idx="3">
                  <c:v>3</c:v>
                </c:pt>
                <c:pt idx="4">
                  <c:v>1</c:v>
                </c:pt>
              </c:numCache>
            </c:numRef>
          </c:val>
          <c:extLst>
            <c:ext xmlns:c16="http://schemas.microsoft.com/office/drawing/2014/chart" uri="{C3380CC4-5D6E-409C-BE32-E72D297353CC}">
              <c16:uniqueId val="{00000000-2D18-45EC-A6E6-023C58907D4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0000098170301911E-2"/>
          <c:y val="0.80025805633402858"/>
          <c:w val="0.93047622849770428"/>
          <c:h val="0.1763944622654644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9389356603011565"/>
          <c:y val="0.10471810240526977"/>
          <c:w val="0.61563002567711522"/>
          <c:h val="0.71554608866216163"/>
        </c:manualLayout>
      </c:layout>
      <c:pieChart>
        <c:varyColors val="1"/>
        <c:ser>
          <c:idx val="0"/>
          <c:order val="0"/>
          <c:tx>
            <c:strRef>
              <c:f>Foglio1!$B$1</c:f>
              <c:strCache>
                <c:ptCount val="1"/>
                <c:pt idx="0">
                  <c:v>Egg colour</c:v>
                </c:pt>
              </c:strCache>
            </c:strRef>
          </c:tx>
          <c:spPr>
            <a:ln>
              <a:noFill/>
            </a:ln>
          </c:spPr>
          <c:explosion val="18"/>
          <c:dPt>
            <c:idx val="0"/>
            <c:bubble3D val="0"/>
            <c:spPr>
              <a:solidFill>
                <a:schemeClr val="tx1">
                  <a:lumMod val="50000"/>
                  <a:lumOff val="50000"/>
                </a:schemeClr>
              </a:solidFill>
              <a:ln w="19050">
                <a:noFill/>
              </a:ln>
              <a:effectLst/>
            </c:spPr>
            <c:extLst>
              <c:ext xmlns:c16="http://schemas.microsoft.com/office/drawing/2014/chart" uri="{C3380CC4-5D6E-409C-BE32-E72D297353CC}">
                <c16:uniqueId val="{00000006-57EA-4C10-86A8-D10D632DEABB}"/>
              </c:ext>
            </c:extLst>
          </c:dPt>
          <c:dPt>
            <c:idx val="1"/>
            <c:bubble3D val="0"/>
            <c:spPr>
              <a:solidFill>
                <a:srgbClr val="F3DC65"/>
              </a:solidFill>
              <a:ln w="19050">
                <a:noFill/>
              </a:ln>
              <a:effectLst/>
            </c:spPr>
            <c:extLst>
              <c:ext xmlns:c16="http://schemas.microsoft.com/office/drawing/2014/chart" uri="{C3380CC4-5D6E-409C-BE32-E72D297353CC}">
                <c16:uniqueId val="{00000001-57EA-4C10-86A8-D10D632DEABB}"/>
              </c:ext>
            </c:extLst>
          </c:dPt>
          <c:dPt>
            <c:idx val="2"/>
            <c:bubble3D val="0"/>
            <c:spPr>
              <a:solidFill>
                <a:srgbClr val="00B050"/>
              </a:solidFill>
              <a:ln w="19050">
                <a:noFill/>
              </a:ln>
              <a:effectLst/>
            </c:spPr>
            <c:extLst>
              <c:ext xmlns:c16="http://schemas.microsoft.com/office/drawing/2014/chart" uri="{C3380CC4-5D6E-409C-BE32-E72D297353CC}">
                <c16:uniqueId val="{00000002-57EA-4C10-86A8-D10D632DEABB}"/>
              </c:ext>
            </c:extLst>
          </c:dPt>
          <c:dPt>
            <c:idx val="3"/>
            <c:bubble3D val="0"/>
            <c:spPr>
              <a:solidFill>
                <a:srgbClr val="EA9E93"/>
              </a:solidFill>
              <a:ln w="19050">
                <a:noFill/>
              </a:ln>
              <a:effectLst/>
            </c:spPr>
            <c:extLst>
              <c:ext xmlns:c16="http://schemas.microsoft.com/office/drawing/2014/chart" uri="{C3380CC4-5D6E-409C-BE32-E72D297353CC}">
                <c16:uniqueId val="{00000003-57EA-4C10-86A8-D10D632DEABB}"/>
              </c:ext>
            </c:extLst>
          </c:dPt>
          <c:dPt>
            <c:idx val="4"/>
            <c:bubble3D val="0"/>
            <c:spPr>
              <a:solidFill>
                <a:srgbClr val="99CCFF"/>
              </a:solidFill>
              <a:ln w="19050">
                <a:noFill/>
              </a:ln>
              <a:effectLst/>
            </c:spPr>
            <c:extLst>
              <c:ext xmlns:c16="http://schemas.microsoft.com/office/drawing/2014/chart" uri="{C3380CC4-5D6E-409C-BE32-E72D297353CC}">
                <c16:uniqueId val="{00000005-57EA-4C10-86A8-D10D632DEABB}"/>
              </c:ext>
            </c:extLst>
          </c:dPt>
          <c:dPt>
            <c:idx val="5"/>
            <c:bubble3D val="0"/>
            <c:spPr>
              <a:solidFill>
                <a:srgbClr val="8D8FC6"/>
              </a:solidFill>
              <a:ln w="19050">
                <a:noFill/>
              </a:ln>
              <a:effectLst/>
            </c:spPr>
            <c:extLst>
              <c:ext xmlns:c16="http://schemas.microsoft.com/office/drawing/2014/chart" uri="{C3380CC4-5D6E-409C-BE32-E72D297353CC}">
                <c16:uniqueId val="{00000004-57EA-4C10-86A8-D10D632DEABB}"/>
              </c:ext>
            </c:extLst>
          </c:dPt>
          <c:cat>
            <c:strRef>
              <c:f>Foglio1!$A$2:$A$7</c:f>
              <c:strCache>
                <c:ptCount val="6"/>
                <c:pt idx="0">
                  <c:v>light to dark grey</c:v>
                </c:pt>
                <c:pt idx="1">
                  <c:v>yellow</c:v>
                </c:pt>
                <c:pt idx="2">
                  <c:v>dimorphic</c:v>
                </c:pt>
                <c:pt idx="3">
                  <c:v>red</c:v>
                </c:pt>
                <c:pt idx="4">
                  <c:v>purple</c:v>
                </c:pt>
                <c:pt idx="5">
                  <c:v>cerulean</c:v>
                </c:pt>
              </c:strCache>
            </c:strRef>
          </c:cat>
          <c:val>
            <c:numRef>
              <c:f>Foglio1!$B$2:$B$7</c:f>
              <c:numCache>
                <c:formatCode>General</c:formatCode>
                <c:ptCount val="6"/>
                <c:pt idx="0">
                  <c:v>167</c:v>
                </c:pt>
                <c:pt idx="1">
                  <c:v>7</c:v>
                </c:pt>
                <c:pt idx="2">
                  <c:v>2</c:v>
                </c:pt>
                <c:pt idx="3">
                  <c:v>2</c:v>
                </c:pt>
                <c:pt idx="4">
                  <c:v>1</c:v>
                </c:pt>
                <c:pt idx="5">
                  <c:v>1</c:v>
                </c:pt>
              </c:numCache>
            </c:numRef>
          </c:val>
          <c:extLst>
            <c:ext xmlns:c16="http://schemas.microsoft.com/office/drawing/2014/chart" uri="{C3380CC4-5D6E-409C-BE32-E72D297353CC}">
              <c16:uniqueId val="{00000000-57EA-4C10-86A8-D10D632DEABB}"/>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5.4048134568209838E-2"/>
          <c:y val="0.79060841964823114"/>
          <c:w val="0.94595186543179022"/>
          <c:h val="0.189196001275342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298ED1D1-237A-4FB7-AAAB-FE1CB6F05EBF}" type="datetimeFigureOut">
              <a:rPr lang="en-GB" smtClean="0"/>
              <a:t>16/02/2026</a:t>
            </a:fld>
            <a:endParaRPr lang="en-GB"/>
          </a:p>
        </p:txBody>
      </p:sp>
      <p:sp>
        <p:nvSpPr>
          <p:cNvPr id="4" name="Segnaposto piè di pagina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egnaposto numero diapos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A7C69A4E-8A36-49E6-BC00-13BBCD7B312E}" type="slidenum">
              <a:rPr lang="en-GB" smtClean="0"/>
              <a:t>‹N›</a:t>
            </a:fld>
            <a:endParaRPr lang="en-GB"/>
          </a:p>
        </p:txBody>
      </p:sp>
    </p:spTree>
    <p:extLst>
      <p:ext uri="{BB962C8B-B14F-4D97-AF65-F5344CB8AC3E}">
        <p14:creationId xmlns:p14="http://schemas.microsoft.com/office/powerpoint/2010/main" val="2189689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Light" panose="020F0302020204030204" pitchFamily="34" charset="0"/>
        <a:ea typeface="Helvetica Neue Light" panose="02000403000000020004" pitchFamily="2"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ffd1d1ab8a_0_6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ffd1d1ab8a_0_627: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78546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ffd1d1ab8a_0_149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ffd1d1ab8a_0_1490: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As you know, the Sericulture Station of Padua maintains a large number of silkworm strains from all over the world.</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54dda1946d_6_30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54dda1946d_6_308: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smtClean="0">
                <a:solidFill>
                  <a:srgbClr val="000000"/>
                </a:solidFill>
                <a:effectLst/>
                <a:latin typeface="Calibri Light" panose="020F0302020204030204" pitchFamily="34" charset="0"/>
                <a:ea typeface="Helvetica Neue Light" panose="02000403000000020004" pitchFamily="2" charset="0"/>
                <a:cs typeface="Calibri" panose="020F0502020204030204" pitchFamily="34" charset="0"/>
                <a:sym typeface="Arial"/>
              </a:rPr>
              <a:t>We saw how single entries were organized but the catalogue is also organized in different sections or chapters. The organization of the strains in chapters follow the modes the strains were acquired</a:t>
            </a:r>
          </a:p>
          <a:p>
            <a:endParaRPr lang="en-GB" dirty="0"/>
          </a:p>
        </p:txBody>
      </p:sp>
    </p:spTree>
    <p:extLst>
      <p:ext uri="{BB962C8B-B14F-4D97-AF65-F5344CB8AC3E}">
        <p14:creationId xmlns:p14="http://schemas.microsoft.com/office/powerpoint/2010/main" val="1132459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ffd1d1ab8a_0_66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ffd1d1ab8a_0_66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27907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54ff9c4cb4_3_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54ff9c4cb4_3_5: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5"/>
        <p:cNvGrpSpPr/>
        <p:nvPr/>
      </p:nvGrpSpPr>
      <p:grpSpPr>
        <a:xfrm>
          <a:off x="0" y="0"/>
          <a:ext cx="0" cy="0"/>
          <a:chOff x="0" y="0"/>
          <a:chExt cx="0" cy="0"/>
        </a:xfrm>
      </p:grpSpPr>
      <p:sp>
        <p:nvSpPr>
          <p:cNvPr id="3276" name="Google Shape;3276;g14ad7cb45d6_0_7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7" name="Google Shape;3277;g14ad7cb45d6_0_729: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90488" y="744538"/>
            <a:ext cx="6616700" cy="3722687"/>
          </a:xfrm>
        </p:spPr>
      </p:sp>
      <p:sp>
        <p:nvSpPr>
          <p:cNvPr id="3" name="Segnaposto note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100" b="0" i="0" u="none" strike="noStrike" cap="none" dirty="0" smtClean="0">
                <a:solidFill>
                  <a:srgbClr val="000000"/>
                </a:solidFill>
                <a:effectLst/>
                <a:latin typeface="Calibri Light" panose="020F0302020204030204" pitchFamily="34" charset="0"/>
                <a:ea typeface="Helvetica Neue Light" panose="02000403000000020004" pitchFamily="2" charset="0"/>
                <a:cs typeface="Calibri" panose="020F0502020204030204" pitchFamily="34" charset="0"/>
                <a:sym typeface="Arial"/>
              </a:rPr>
              <a:t>The historical catalogue of the </a:t>
            </a:r>
            <a:r>
              <a:rPr lang="en-GB" sz="1100" b="0" i="0" u="none" strike="noStrike" cap="none" dirty="0" err="1" smtClean="0">
                <a:solidFill>
                  <a:srgbClr val="000000"/>
                </a:solidFill>
                <a:effectLst/>
                <a:latin typeface="Calibri Light" panose="020F0302020204030204" pitchFamily="34" charset="0"/>
                <a:ea typeface="Helvetica Neue Light" panose="02000403000000020004" pitchFamily="2" charset="0"/>
                <a:cs typeface="Calibri" panose="020F0502020204030204" pitchFamily="34" charset="0"/>
                <a:sym typeface="Arial"/>
              </a:rPr>
              <a:t>Sericultural</a:t>
            </a:r>
            <a:r>
              <a:rPr lang="en-GB" sz="1100" b="0" i="0" u="none" strike="noStrike" cap="none" dirty="0" smtClean="0">
                <a:solidFill>
                  <a:srgbClr val="000000"/>
                </a:solidFill>
                <a:effectLst/>
                <a:latin typeface="Calibri Light" panose="020F0302020204030204" pitchFamily="34" charset="0"/>
                <a:ea typeface="Helvetica Neue Light" panose="02000403000000020004" pitchFamily="2" charset="0"/>
                <a:cs typeface="Calibri" panose="020F0502020204030204" pitchFamily="34" charset="0"/>
                <a:sym typeface="Arial"/>
              </a:rPr>
              <a:t> Station has traditionally been intended for internal use only. In this project, we also aimed to develop a modern version of the catalogue that could serve as a dissemination tool for a broader audience, namely, the international scientific community as well as enthusiasts. For this reason, the catalogue has been translated into English.</a:t>
            </a:r>
          </a:p>
          <a:p>
            <a:endParaRPr lang="en-GB" dirty="0"/>
          </a:p>
        </p:txBody>
      </p:sp>
    </p:spTree>
    <p:extLst>
      <p:ext uri="{BB962C8B-B14F-4D97-AF65-F5344CB8AC3E}">
        <p14:creationId xmlns:p14="http://schemas.microsoft.com/office/powerpoint/2010/main" val="453760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7"/>
        <p:cNvGrpSpPr/>
        <p:nvPr/>
      </p:nvGrpSpPr>
      <p:grpSpPr>
        <a:xfrm>
          <a:off x="0" y="0"/>
          <a:ext cx="0" cy="0"/>
          <a:chOff x="0" y="0"/>
          <a:chExt cx="0" cy="0"/>
        </a:xfrm>
      </p:grpSpPr>
      <p:sp>
        <p:nvSpPr>
          <p:cNvPr id="3618" name="Google Shape;3618;g54dda1946d_4_277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9" name="Google Shape;3619;g54dda1946d_4_2774: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562025" y="2985000"/>
            <a:ext cx="3801600" cy="5337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3600"/>
              <a:buNone/>
              <a:defRPr sz="3600" b="0" i="0">
                <a:latin typeface="Calibri Light" panose="020F0302020204030204" pitchFamily="34" charset="0"/>
                <a:cs typeface="Calibri" panose="020F050202020403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24" name="Google Shape;24;p3"/>
          <p:cNvSpPr txBox="1">
            <a:spLocks noGrp="1"/>
          </p:cNvSpPr>
          <p:nvPr>
            <p:ph type="title" idx="2" hasCustomPrompt="1"/>
          </p:nvPr>
        </p:nvSpPr>
        <p:spPr>
          <a:xfrm>
            <a:off x="4562025" y="1712375"/>
            <a:ext cx="2568820" cy="647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b="0" i="0">
                <a:solidFill>
                  <a:schemeClr val="accent4"/>
                </a:solidFill>
                <a:latin typeface="Calibri Light" panose="020F0302020204030204" pitchFamily="34" charset="0"/>
                <a:cs typeface="Calibri" panose="020F050202020403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25" name="Google Shape;25;p3"/>
          <p:cNvSpPr/>
          <p:nvPr/>
        </p:nvSpPr>
        <p:spPr>
          <a:xfrm rot="-5400000">
            <a:off x="4280610" y="270248"/>
            <a:ext cx="5141489" cy="458533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6" name="Google Shape;26;p3"/>
          <p:cNvSpPr txBox="1">
            <a:spLocks noGrp="1"/>
          </p:cNvSpPr>
          <p:nvPr>
            <p:ph type="subTitle" idx="1"/>
          </p:nvPr>
        </p:nvSpPr>
        <p:spPr>
          <a:xfrm>
            <a:off x="4562025" y="3854750"/>
            <a:ext cx="3801600" cy="31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F4A883F6-16E1-4A43-A3A2-C5E3DFDC6D91}" type="datetimeFigureOut">
              <a:rPr lang="en-GB" smtClean="0"/>
              <a:t>16/02/2026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1D6D57D-A218-4A29-B029-F7E1FF2ABF9F}" type="slidenum">
              <a:rPr lang="en-GB" smtClean="0"/>
              <a:t>‹N›</a:t>
            </a:fld>
            <a:endParaRPr lang="en-GB"/>
          </a:p>
        </p:txBody>
      </p:sp>
    </p:spTree>
    <p:extLst>
      <p:ext uri="{BB962C8B-B14F-4D97-AF65-F5344CB8AC3E}">
        <p14:creationId xmlns:p14="http://schemas.microsoft.com/office/powerpoint/2010/main" val="928337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5"/>
        <p:cNvGrpSpPr/>
        <p:nvPr/>
      </p:nvGrpSpPr>
      <p:grpSpPr>
        <a:xfrm>
          <a:off x="0" y="0"/>
          <a:ext cx="0" cy="0"/>
          <a:chOff x="0" y="0"/>
          <a:chExt cx="0" cy="0"/>
        </a:xfrm>
      </p:grpSpPr>
      <p:sp>
        <p:nvSpPr>
          <p:cNvPr id="96" name="Google Shape;96;p13"/>
          <p:cNvSpPr/>
          <p:nvPr/>
        </p:nvSpPr>
        <p:spPr>
          <a:xfrm rot="-5400000">
            <a:off x="4280610" y="288319"/>
            <a:ext cx="5141489" cy="458533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97" name="Google Shape;97;p13"/>
          <p:cNvSpPr/>
          <p:nvPr/>
        </p:nvSpPr>
        <p:spPr>
          <a:xfrm rot="5400000">
            <a:off x="-253173" y="207225"/>
            <a:ext cx="5200627" cy="4694319"/>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98" name="Google Shape;98;p13"/>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99" name="Google Shape;99;p13"/>
          <p:cNvSpPr txBox="1">
            <a:spLocks noGrp="1"/>
          </p:cNvSpPr>
          <p:nvPr>
            <p:ph type="title" idx="2"/>
          </p:nvPr>
        </p:nvSpPr>
        <p:spPr>
          <a:xfrm>
            <a:off x="720000" y="191739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00" name="Google Shape;100;p13"/>
          <p:cNvSpPr txBox="1">
            <a:spLocks noGrp="1"/>
          </p:cNvSpPr>
          <p:nvPr>
            <p:ph type="subTitle" idx="1"/>
          </p:nvPr>
        </p:nvSpPr>
        <p:spPr>
          <a:xfrm>
            <a:off x="720000" y="234557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01" name="Google Shape;101;p13"/>
          <p:cNvSpPr txBox="1">
            <a:spLocks noGrp="1"/>
          </p:cNvSpPr>
          <p:nvPr>
            <p:ph type="title" idx="3"/>
          </p:nvPr>
        </p:nvSpPr>
        <p:spPr>
          <a:xfrm>
            <a:off x="3419269" y="191739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02" name="Google Shape;102;p13"/>
          <p:cNvSpPr txBox="1">
            <a:spLocks noGrp="1"/>
          </p:cNvSpPr>
          <p:nvPr>
            <p:ph type="subTitle" idx="4"/>
          </p:nvPr>
        </p:nvSpPr>
        <p:spPr>
          <a:xfrm>
            <a:off x="3419269" y="234557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03" name="Google Shape;103;p13"/>
          <p:cNvSpPr txBox="1">
            <a:spLocks noGrp="1"/>
          </p:cNvSpPr>
          <p:nvPr>
            <p:ph type="title" idx="5"/>
          </p:nvPr>
        </p:nvSpPr>
        <p:spPr>
          <a:xfrm>
            <a:off x="720000" y="377665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04" name="Google Shape;104;p13"/>
          <p:cNvSpPr txBox="1">
            <a:spLocks noGrp="1"/>
          </p:cNvSpPr>
          <p:nvPr>
            <p:ph type="subTitle" idx="6"/>
          </p:nvPr>
        </p:nvSpPr>
        <p:spPr>
          <a:xfrm>
            <a:off x="720000" y="420592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05" name="Google Shape;105;p13"/>
          <p:cNvSpPr txBox="1">
            <a:spLocks noGrp="1"/>
          </p:cNvSpPr>
          <p:nvPr>
            <p:ph type="title" idx="7"/>
          </p:nvPr>
        </p:nvSpPr>
        <p:spPr>
          <a:xfrm>
            <a:off x="3419269" y="377665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06" name="Google Shape;106;p13"/>
          <p:cNvSpPr txBox="1">
            <a:spLocks noGrp="1"/>
          </p:cNvSpPr>
          <p:nvPr>
            <p:ph type="subTitle" idx="8"/>
          </p:nvPr>
        </p:nvSpPr>
        <p:spPr>
          <a:xfrm>
            <a:off x="3419269" y="420592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07" name="Google Shape;107;p13"/>
          <p:cNvSpPr txBox="1">
            <a:spLocks noGrp="1"/>
          </p:cNvSpPr>
          <p:nvPr>
            <p:ph type="title" idx="9"/>
          </p:nvPr>
        </p:nvSpPr>
        <p:spPr>
          <a:xfrm>
            <a:off x="6118545" y="191739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08" name="Google Shape;108;p13"/>
          <p:cNvSpPr txBox="1">
            <a:spLocks noGrp="1"/>
          </p:cNvSpPr>
          <p:nvPr>
            <p:ph type="subTitle" idx="13"/>
          </p:nvPr>
        </p:nvSpPr>
        <p:spPr>
          <a:xfrm>
            <a:off x="6118545" y="234557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09" name="Google Shape;109;p13"/>
          <p:cNvSpPr txBox="1">
            <a:spLocks noGrp="1"/>
          </p:cNvSpPr>
          <p:nvPr>
            <p:ph type="title" idx="14"/>
          </p:nvPr>
        </p:nvSpPr>
        <p:spPr>
          <a:xfrm>
            <a:off x="6118545" y="3776655"/>
            <a:ext cx="2305500" cy="347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100" b="0" i="0">
                <a:latin typeface="Calibri Light" panose="020F0302020204030204" pitchFamily="34" charset="0"/>
                <a:cs typeface="Calibri" panose="020F050202020403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10" name="Google Shape;110;p13"/>
          <p:cNvSpPr txBox="1">
            <a:spLocks noGrp="1"/>
          </p:cNvSpPr>
          <p:nvPr>
            <p:ph type="subTitle" idx="15"/>
          </p:nvPr>
        </p:nvSpPr>
        <p:spPr>
          <a:xfrm>
            <a:off x="6118545" y="4205925"/>
            <a:ext cx="2305500" cy="39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11" name="Google Shape;111;p13"/>
          <p:cNvSpPr txBox="1">
            <a:spLocks noGrp="1"/>
          </p:cNvSpPr>
          <p:nvPr>
            <p:ph type="title" idx="16" hasCustomPrompt="1"/>
          </p:nvPr>
        </p:nvSpPr>
        <p:spPr>
          <a:xfrm>
            <a:off x="687407" y="1347952"/>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2" name="Google Shape;112;p13"/>
          <p:cNvSpPr txBox="1">
            <a:spLocks noGrp="1"/>
          </p:cNvSpPr>
          <p:nvPr>
            <p:ph type="title" idx="17" hasCustomPrompt="1"/>
          </p:nvPr>
        </p:nvSpPr>
        <p:spPr>
          <a:xfrm>
            <a:off x="720000" y="3208310"/>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3" name="Google Shape;113;p13"/>
          <p:cNvSpPr txBox="1">
            <a:spLocks noGrp="1"/>
          </p:cNvSpPr>
          <p:nvPr>
            <p:ph type="title" idx="18" hasCustomPrompt="1"/>
          </p:nvPr>
        </p:nvSpPr>
        <p:spPr>
          <a:xfrm>
            <a:off x="3419275" y="1347952"/>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4" name="Google Shape;114;p13"/>
          <p:cNvSpPr txBox="1">
            <a:spLocks noGrp="1"/>
          </p:cNvSpPr>
          <p:nvPr>
            <p:ph type="title" idx="19" hasCustomPrompt="1"/>
          </p:nvPr>
        </p:nvSpPr>
        <p:spPr>
          <a:xfrm>
            <a:off x="3419275" y="3208310"/>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5" name="Google Shape;115;p13"/>
          <p:cNvSpPr txBox="1">
            <a:spLocks noGrp="1"/>
          </p:cNvSpPr>
          <p:nvPr>
            <p:ph type="title" idx="20" hasCustomPrompt="1"/>
          </p:nvPr>
        </p:nvSpPr>
        <p:spPr>
          <a:xfrm>
            <a:off x="6118550" y="1347952"/>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
        <p:nvSpPr>
          <p:cNvPr id="116" name="Google Shape;116;p13"/>
          <p:cNvSpPr txBox="1">
            <a:spLocks noGrp="1"/>
          </p:cNvSpPr>
          <p:nvPr>
            <p:ph type="title" idx="21" hasCustomPrompt="1"/>
          </p:nvPr>
        </p:nvSpPr>
        <p:spPr>
          <a:xfrm>
            <a:off x="6118550" y="3208310"/>
            <a:ext cx="734700" cy="356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0" i="0">
                <a:solidFill>
                  <a:schemeClr val="accent4"/>
                </a:solidFill>
                <a:latin typeface="Calibri Light" panose="020F0302020204030204" pitchFamily="34" charset="0"/>
                <a:cs typeface="Calibri" panose="020F0502020204030204" pitchFamily="34" charset="0"/>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rPr dirty="0"/>
              <a:t>xx%</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73"/>
        <p:cNvGrpSpPr/>
        <p:nvPr/>
      </p:nvGrpSpPr>
      <p:grpSpPr>
        <a:xfrm>
          <a:off x="0" y="0"/>
          <a:ext cx="0" cy="0"/>
          <a:chOff x="0" y="0"/>
          <a:chExt cx="0" cy="0"/>
        </a:xfrm>
      </p:grpSpPr>
      <p:sp>
        <p:nvSpPr>
          <p:cNvPr id="174" name="Google Shape;174;p19"/>
          <p:cNvSpPr/>
          <p:nvPr/>
        </p:nvSpPr>
        <p:spPr>
          <a:xfrm rot="10800000" flipH="1">
            <a:off x="3641150" y="47"/>
            <a:ext cx="5502802" cy="182964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175" name="Google Shape;175;p19"/>
          <p:cNvSpPr/>
          <p:nvPr/>
        </p:nvSpPr>
        <p:spPr>
          <a:xfrm rot="-5400000" flipH="1">
            <a:off x="4560290" y="594755"/>
            <a:ext cx="4808861" cy="4288685"/>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176" name="Google Shape;176;p19"/>
          <p:cNvSpPr/>
          <p:nvPr/>
        </p:nvSpPr>
        <p:spPr>
          <a:xfrm rot="10800000" flipH="1">
            <a:off x="4707875" y="2983700"/>
            <a:ext cx="4436125" cy="2159800"/>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177" name="Google Shape;177;p19"/>
          <p:cNvSpPr txBox="1">
            <a:spLocks noGrp="1"/>
          </p:cNvSpPr>
          <p:nvPr>
            <p:ph type="title"/>
          </p:nvPr>
        </p:nvSpPr>
        <p:spPr>
          <a:xfrm>
            <a:off x="3051750" y="3924263"/>
            <a:ext cx="53790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1800" b="0" i="0">
                <a:latin typeface="Calibri Light" panose="020F0302020204030204" pitchFamily="34" charset="0"/>
                <a:cs typeface="Calibri" panose="020F0502020204030204" pitchFamily="34" charset="0"/>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dirty="0"/>
          </a:p>
        </p:txBody>
      </p:sp>
      <p:sp>
        <p:nvSpPr>
          <p:cNvPr id="178" name="Google Shape;178;p19"/>
          <p:cNvSpPr txBox="1">
            <a:spLocks noGrp="1"/>
          </p:cNvSpPr>
          <p:nvPr>
            <p:ph type="subTitle" idx="1"/>
          </p:nvPr>
        </p:nvSpPr>
        <p:spPr>
          <a:xfrm>
            <a:off x="5077650" y="1736800"/>
            <a:ext cx="3353100" cy="206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2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3000"/>
              <a:buNone/>
              <a:defRPr sz="3000"/>
            </a:lvl2pPr>
            <a:lvl3pPr lvl="2" algn="ctr" rtl="0">
              <a:lnSpc>
                <a:spcPct val="100000"/>
              </a:lnSpc>
              <a:spcBef>
                <a:spcPts val="1600"/>
              </a:spcBef>
              <a:spcAft>
                <a:spcPts val="0"/>
              </a:spcAft>
              <a:buSzPts val="3000"/>
              <a:buNone/>
              <a:defRPr sz="3000"/>
            </a:lvl3pPr>
            <a:lvl4pPr lvl="3" algn="ctr" rtl="0">
              <a:lnSpc>
                <a:spcPct val="100000"/>
              </a:lnSpc>
              <a:spcBef>
                <a:spcPts val="1600"/>
              </a:spcBef>
              <a:spcAft>
                <a:spcPts val="0"/>
              </a:spcAft>
              <a:buSzPts val="3000"/>
              <a:buNone/>
              <a:defRPr sz="3000"/>
            </a:lvl4pPr>
            <a:lvl5pPr lvl="4" algn="ctr" rtl="0">
              <a:lnSpc>
                <a:spcPct val="100000"/>
              </a:lnSpc>
              <a:spcBef>
                <a:spcPts val="1600"/>
              </a:spcBef>
              <a:spcAft>
                <a:spcPts val="0"/>
              </a:spcAft>
              <a:buSzPts val="3000"/>
              <a:buNone/>
              <a:defRPr sz="3000"/>
            </a:lvl5pPr>
            <a:lvl6pPr lvl="5" algn="ctr" rtl="0">
              <a:lnSpc>
                <a:spcPct val="100000"/>
              </a:lnSpc>
              <a:spcBef>
                <a:spcPts val="1600"/>
              </a:spcBef>
              <a:spcAft>
                <a:spcPts val="0"/>
              </a:spcAft>
              <a:buSzPts val="3000"/>
              <a:buNone/>
              <a:defRPr sz="3000"/>
            </a:lvl6pPr>
            <a:lvl7pPr lvl="6" algn="ctr" rtl="0">
              <a:lnSpc>
                <a:spcPct val="100000"/>
              </a:lnSpc>
              <a:spcBef>
                <a:spcPts val="1600"/>
              </a:spcBef>
              <a:spcAft>
                <a:spcPts val="0"/>
              </a:spcAft>
              <a:buSzPts val="3000"/>
              <a:buNone/>
              <a:defRPr sz="3000"/>
            </a:lvl7pPr>
            <a:lvl8pPr lvl="7" algn="ctr" rtl="0">
              <a:lnSpc>
                <a:spcPct val="100000"/>
              </a:lnSpc>
              <a:spcBef>
                <a:spcPts val="1600"/>
              </a:spcBef>
              <a:spcAft>
                <a:spcPts val="0"/>
              </a:spcAft>
              <a:buSzPts val="3000"/>
              <a:buNone/>
              <a:defRPr sz="3000"/>
            </a:lvl8pPr>
            <a:lvl9pPr lvl="8" algn="ctr" rtl="0">
              <a:lnSpc>
                <a:spcPct val="100000"/>
              </a:lnSpc>
              <a:spcBef>
                <a:spcPts val="1600"/>
              </a:spcBef>
              <a:spcAft>
                <a:spcPts val="1600"/>
              </a:spcAft>
              <a:buSzPts val="3000"/>
              <a:buNone/>
              <a:defRPr sz="3000"/>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5">
  <p:cSld name="CUSTOM_4_1_1_1_1_1">
    <p:spTree>
      <p:nvGrpSpPr>
        <p:cNvPr id="1" name="Shape 207"/>
        <p:cNvGrpSpPr/>
        <p:nvPr/>
      </p:nvGrpSpPr>
      <p:grpSpPr>
        <a:xfrm>
          <a:off x="0" y="0"/>
          <a:ext cx="0" cy="0"/>
          <a:chOff x="0" y="0"/>
          <a:chExt cx="0" cy="0"/>
        </a:xfrm>
      </p:grpSpPr>
      <p:sp>
        <p:nvSpPr>
          <p:cNvPr id="208" name="Google Shape;208;p25"/>
          <p:cNvSpPr txBox="1">
            <a:spLocks noGrp="1"/>
          </p:cNvSpPr>
          <p:nvPr>
            <p:ph type="title"/>
          </p:nvPr>
        </p:nvSpPr>
        <p:spPr>
          <a:xfrm>
            <a:off x="862050" y="1536400"/>
            <a:ext cx="2943300" cy="60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09" name="Google Shape;209;p25"/>
          <p:cNvSpPr txBox="1">
            <a:spLocks noGrp="1"/>
          </p:cNvSpPr>
          <p:nvPr>
            <p:ph type="subTitle" idx="1"/>
          </p:nvPr>
        </p:nvSpPr>
        <p:spPr>
          <a:xfrm>
            <a:off x="862050" y="2174600"/>
            <a:ext cx="2943300" cy="1432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10" name="Google Shape;210;p25"/>
          <p:cNvSpPr/>
          <p:nvPr/>
        </p:nvSpPr>
        <p:spPr>
          <a:xfrm rot="10800000">
            <a:off x="-45497" y="-21510"/>
            <a:ext cx="1274321" cy="1002959"/>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211" name="Google Shape;211;p25"/>
          <p:cNvSpPr/>
          <p:nvPr/>
        </p:nvSpPr>
        <p:spPr>
          <a:xfrm rot="10800000">
            <a:off x="-84185" y="4248502"/>
            <a:ext cx="2751285" cy="975798"/>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229"/>
        <p:cNvGrpSpPr/>
        <p:nvPr/>
      </p:nvGrpSpPr>
      <p:grpSpPr>
        <a:xfrm>
          <a:off x="0" y="0"/>
          <a:ext cx="0" cy="0"/>
          <a:chOff x="0" y="0"/>
          <a:chExt cx="0" cy="0"/>
        </a:xfrm>
      </p:grpSpPr>
      <p:sp>
        <p:nvSpPr>
          <p:cNvPr id="230" name="Google Shape;230;p28"/>
          <p:cNvSpPr/>
          <p:nvPr/>
        </p:nvSpPr>
        <p:spPr>
          <a:xfrm rot="5400000" flipH="1">
            <a:off x="-356042" y="334033"/>
            <a:ext cx="5153277" cy="448545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1" name="Google Shape;231;p28"/>
          <p:cNvSpPr/>
          <p:nvPr/>
        </p:nvSpPr>
        <p:spPr>
          <a:xfrm rot="-5400000" flipH="1">
            <a:off x="4227197" y="206579"/>
            <a:ext cx="5221453" cy="465664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2" name="Google Shape;232;p28"/>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3" name="Google Shape;233;p28"/>
          <p:cNvSpPr txBox="1">
            <a:spLocks noGrp="1"/>
          </p:cNvSpPr>
          <p:nvPr>
            <p:ph type="subTitle" idx="1"/>
          </p:nvPr>
        </p:nvSpPr>
        <p:spPr>
          <a:xfrm>
            <a:off x="4769849" y="1518825"/>
            <a:ext cx="3468900" cy="250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34" name="Google Shape;234;p28"/>
          <p:cNvSpPr txBox="1">
            <a:spLocks noGrp="1"/>
          </p:cNvSpPr>
          <p:nvPr>
            <p:ph type="subTitle" idx="2"/>
          </p:nvPr>
        </p:nvSpPr>
        <p:spPr>
          <a:xfrm>
            <a:off x="905251" y="1518825"/>
            <a:ext cx="3468900" cy="250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3" preserve="1" userDrawn="1">
  <p:cSld name="Title and one column">
    <p:spTree>
      <p:nvGrpSpPr>
        <p:cNvPr id="1" name="Shape 229"/>
        <p:cNvGrpSpPr/>
        <p:nvPr/>
      </p:nvGrpSpPr>
      <p:grpSpPr>
        <a:xfrm>
          <a:off x="0" y="0"/>
          <a:ext cx="0" cy="0"/>
          <a:chOff x="0" y="0"/>
          <a:chExt cx="0" cy="0"/>
        </a:xfrm>
      </p:grpSpPr>
      <p:sp>
        <p:nvSpPr>
          <p:cNvPr id="230" name="Google Shape;230;p28"/>
          <p:cNvSpPr/>
          <p:nvPr/>
        </p:nvSpPr>
        <p:spPr>
          <a:xfrm rot="5400000" flipH="1">
            <a:off x="-356042" y="334033"/>
            <a:ext cx="5153277" cy="448545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1" name="Google Shape;231;p28"/>
          <p:cNvSpPr/>
          <p:nvPr/>
        </p:nvSpPr>
        <p:spPr>
          <a:xfrm rot="-5400000" flipH="1">
            <a:off x="4227197" y="206579"/>
            <a:ext cx="5221453" cy="4656647"/>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32" name="Google Shape;232;p28"/>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34" name="Google Shape;234;p28"/>
          <p:cNvSpPr txBox="1">
            <a:spLocks noGrp="1"/>
          </p:cNvSpPr>
          <p:nvPr>
            <p:ph type="subTitle" idx="2"/>
          </p:nvPr>
        </p:nvSpPr>
        <p:spPr>
          <a:xfrm>
            <a:off x="905250" y="1518824"/>
            <a:ext cx="7518749" cy="2762889"/>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Tree>
    <p:extLst>
      <p:ext uri="{BB962C8B-B14F-4D97-AF65-F5344CB8AC3E}">
        <p14:creationId xmlns:p14="http://schemas.microsoft.com/office/powerpoint/2010/main" val="216889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52"/>
        <p:cNvGrpSpPr/>
        <p:nvPr/>
      </p:nvGrpSpPr>
      <p:grpSpPr>
        <a:xfrm>
          <a:off x="0" y="0"/>
          <a:ext cx="0" cy="0"/>
          <a:chOff x="0" y="0"/>
          <a:chExt cx="0" cy="0"/>
        </a:xfrm>
      </p:grpSpPr>
      <p:sp>
        <p:nvSpPr>
          <p:cNvPr id="253" name="Google Shape;253;p31"/>
          <p:cNvSpPr/>
          <p:nvPr/>
        </p:nvSpPr>
        <p:spPr>
          <a:xfrm rot="-5400000">
            <a:off x="5304752" y="219900"/>
            <a:ext cx="4065802" cy="362600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54" name="Google Shape;254;p31"/>
          <p:cNvSpPr/>
          <p:nvPr/>
        </p:nvSpPr>
        <p:spPr>
          <a:xfrm rot="10800000" flipH="1">
            <a:off x="6606093" y="3906677"/>
            <a:ext cx="2544561" cy="1238861"/>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255" name="Google Shape;255;p31"/>
          <p:cNvSpPr/>
          <p:nvPr/>
        </p:nvSpPr>
        <p:spPr>
          <a:xfrm rot="5400000">
            <a:off x="-294561" y="653450"/>
            <a:ext cx="4748937" cy="4235243"/>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256" name="Google Shape;256;p31"/>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257" name="Google Shape;257;p31"/>
          <p:cNvSpPr txBox="1">
            <a:spLocks noGrp="1"/>
          </p:cNvSpPr>
          <p:nvPr>
            <p:ph type="subTitle" idx="1"/>
          </p:nvPr>
        </p:nvSpPr>
        <p:spPr>
          <a:xfrm flipH="1">
            <a:off x="2111275" y="1404375"/>
            <a:ext cx="2415600" cy="7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58" name="Google Shape;258;p31"/>
          <p:cNvSpPr txBox="1">
            <a:spLocks noGrp="1"/>
          </p:cNvSpPr>
          <p:nvPr>
            <p:ph type="subTitle" idx="2"/>
          </p:nvPr>
        </p:nvSpPr>
        <p:spPr>
          <a:xfrm flipH="1">
            <a:off x="2111275" y="3865000"/>
            <a:ext cx="2415600" cy="7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59" name="Google Shape;259;p31"/>
          <p:cNvSpPr txBox="1">
            <a:spLocks noGrp="1"/>
          </p:cNvSpPr>
          <p:nvPr>
            <p:ph type="subTitle" idx="3"/>
          </p:nvPr>
        </p:nvSpPr>
        <p:spPr>
          <a:xfrm flipH="1">
            <a:off x="2111275" y="2634688"/>
            <a:ext cx="2415600" cy="744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260" name="Google Shape;260;p31"/>
          <p:cNvSpPr/>
          <p:nvPr/>
        </p:nvSpPr>
        <p:spPr>
          <a:xfrm rot="10800000" flipH="1">
            <a:off x="7705824" y="-140472"/>
            <a:ext cx="1621291" cy="111282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261" name="Google Shape;261;p31"/>
          <p:cNvSpPr txBox="1">
            <a:spLocks noGrp="1"/>
          </p:cNvSpPr>
          <p:nvPr>
            <p:ph type="subTitle" idx="4"/>
          </p:nvPr>
        </p:nvSpPr>
        <p:spPr>
          <a:xfrm>
            <a:off x="2111275" y="1075890"/>
            <a:ext cx="2414100" cy="461635"/>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18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62" name="Google Shape;262;p31"/>
          <p:cNvSpPr txBox="1">
            <a:spLocks noGrp="1"/>
          </p:cNvSpPr>
          <p:nvPr>
            <p:ph type="subTitle" idx="5"/>
          </p:nvPr>
        </p:nvSpPr>
        <p:spPr>
          <a:xfrm>
            <a:off x="2111275" y="2305642"/>
            <a:ext cx="2414100" cy="461635"/>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18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
        <p:nvSpPr>
          <p:cNvPr id="263" name="Google Shape;263;p31"/>
          <p:cNvSpPr txBox="1">
            <a:spLocks noGrp="1"/>
          </p:cNvSpPr>
          <p:nvPr>
            <p:ph type="subTitle" idx="6"/>
          </p:nvPr>
        </p:nvSpPr>
        <p:spPr>
          <a:xfrm>
            <a:off x="2111275" y="3536614"/>
            <a:ext cx="2414100" cy="461635"/>
          </a:xfrm>
          <a:prstGeom prst="rect">
            <a:avLst/>
          </a:prstGeom>
        </p:spPr>
        <p:txBody>
          <a:bodyPr spcFirstLastPara="1" wrap="square" lIns="91425" tIns="91425" rIns="91425" bIns="91425" anchor="ctr" anchorCtr="0">
            <a:spAutoFit/>
          </a:bodyPr>
          <a:lstStyle>
            <a:lvl1pPr lvl="0" rtl="0">
              <a:lnSpc>
                <a:spcPct val="100000"/>
              </a:lnSpc>
              <a:spcBef>
                <a:spcPts val="0"/>
              </a:spcBef>
              <a:spcAft>
                <a:spcPts val="0"/>
              </a:spcAft>
              <a:buSzPts val="2400"/>
              <a:buFont typeface="Bebas Neue"/>
              <a:buNone/>
              <a:defRPr sz="1800" b="0" i="0">
                <a:solidFill>
                  <a:schemeClr val="dk1"/>
                </a:solidFill>
                <a:latin typeface="Calibri Light" panose="020F0302020204030204" pitchFamily="34" charset="0"/>
                <a:ea typeface="Roboto Slab"/>
                <a:cs typeface="Calibri" panose="020F0502020204030204" pitchFamily="34" charset="0"/>
                <a:sym typeface="Roboto Slab"/>
              </a:defRPr>
            </a:lvl1pPr>
            <a:lvl2pPr lvl="1" algn="ctr" rtl="0">
              <a:lnSpc>
                <a:spcPct val="100000"/>
              </a:lnSpc>
              <a:spcBef>
                <a:spcPts val="160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9">
  <p:cSld name="CUSTOM_11_1_1_1_1_1_1_1">
    <p:spTree>
      <p:nvGrpSpPr>
        <p:cNvPr id="1" name="Shape 463"/>
        <p:cNvGrpSpPr/>
        <p:nvPr/>
      </p:nvGrpSpPr>
      <p:grpSpPr>
        <a:xfrm>
          <a:off x="0" y="0"/>
          <a:ext cx="0" cy="0"/>
          <a:chOff x="0" y="0"/>
          <a:chExt cx="0" cy="0"/>
        </a:xfrm>
      </p:grpSpPr>
      <p:sp>
        <p:nvSpPr>
          <p:cNvPr id="464" name="Google Shape;464;p48"/>
          <p:cNvSpPr/>
          <p:nvPr/>
        </p:nvSpPr>
        <p:spPr>
          <a:xfrm rot="5400000" flipH="1">
            <a:off x="-190604" y="142170"/>
            <a:ext cx="4013737" cy="372097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465" name="Google Shape;465;p48"/>
          <p:cNvSpPr txBox="1">
            <a:spLocks noGrp="1"/>
          </p:cNvSpPr>
          <p:nvPr>
            <p:ph type="title"/>
          </p:nvPr>
        </p:nvSpPr>
        <p:spPr>
          <a:xfrm>
            <a:off x="720000" y="539496"/>
            <a:ext cx="77040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28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66" name="Google Shape;466;p48"/>
          <p:cNvSpPr/>
          <p:nvPr/>
        </p:nvSpPr>
        <p:spPr>
          <a:xfrm rot="-5400000" flipH="1">
            <a:off x="5996217" y="1967158"/>
            <a:ext cx="3247690" cy="3105074"/>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467" name="Google Shape;467;p48"/>
          <p:cNvSpPr/>
          <p:nvPr/>
        </p:nvSpPr>
        <p:spPr>
          <a:xfrm rot="10800000" flipH="1">
            <a:off x="6078752" y="3718273"/>
            <a:ext cx="3065362" cy="1425252"/>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grpSp>
        <p:nvGrpSpPr>
          <p:cNvPr id="468" name="Google Shape;468;p48"/>
          <p:cNvGrpSpPr/>
          <p:nvPr/>
        </p:nvGrpSpPr>
        <p:grpSpPr>
          <a:xfrm rot="10800000" flipH="1">
            <a:off x="8423089" y="3944015"/>
            <a:ext cx="609239" cy="1228123"/>
            <a:chOff x="8415916" y="13915"/>
            <a:chExt cx="609239" cy="1228123"/>
          </a:xfrm>
        </p:grpSpPr>
        <p:sp>
          <p:nvSpPr>
            <p:cNvPr id="469" name="Google Shape;469;p48"/>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0" name="Google Shape;470;p48"/>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1" name="Google Shape;471;p48"/>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2" name="Google Shape;472;p48"/>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3" name="Google Shape;473;p48"/>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4" name="Google Shape;474;p48"/>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75" name="Google Shape;475;p48"/>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s">
  <p:cSld name="CUSTOM_12">
    <p:spTree>
      <p:nvGrpSpPr>
        <p:cNvPr id="1" name="Shape 486"/>
        <p:cNvGrpSpPr/>
        <p:nvPr/>
      </p:nvGrpSpPr>
      <p:grpSpPr>
        <a:xfrm>
          <a:off x="0" y="0"/>
          <a:ext cx="0" cy="0"/>
          <a:chOff x="0" y="0"/>
          <a:chExt cx="0" cy="0"/>
        </a:xfrm>
      </p:grpSpPr>
      <p:sp>
        <p:nvSpPr>
          <p:cNvPr id="487" name="Google Shape;487;p51"/>
          <p:cNvSpPr/>
          <p:nvPr/>
        </p:nvSpPr>
        <p:spPr>
          <a:xfrm rot="5400000">
            <a:off x="-285585" y="216669"/>
            <a:ext cx="5263695" cy="4694319"/>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alpha val="31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488" name="Google Shape;488;p51"/>
          <p:cNvSpPr/>
          <p:nvPr/>
        </p:nvSpPr>
        <p:spPr>
          <a:xfrm rot="10800000">
            <a:off x="-877" y="2971883"/>
            <a:ext cx="4436125" cy="2159800"/>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89" name="Google Shape;489;p51"/>
          <p:cNvSpPr/>
          <p:nvPr/>
        </p:nvSpPr>
        <p:spPr>
          <a:xfrm rot="-5400000">
            <a:off x="4279719" y="266223"/>
            <a:ext cx="5141489" cy="4585332"/>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alpha val="23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0" i="0" dirty="0">
                <a:solidFill>
                  <a:schemeClr val="hlink"/>
                </a:solidFill>
                <a:latin typeface="Calibri Light" panose="020F0302020204030204" pitchFamily="34" charset="0"/>
                <a:cs typeface="Calibri" panose="020F0502020204030204" pitchFamily="34" charset="0"/>
              </a:rPr>
              <a:t> </a:t>
            </a:r>
            <a:endParaRPr b="0" i="0" dirty="0">
              <a:solidFill>
                <a:schemeClr val="hlink"/>
              </a:solidFill>
              <a:latin typeface="Calibri Light" panose="020F0302020204030204" pitchFamily="34" charset="0"/>
              <a:cs typeface="Calibri" panose="020F0502020204030204" pitchFamily="34" charset="0"/>
            </a:endParaRPr>
          </a:p>
        </p:txBody>
      </p:sp>
      <p:sp>
        <p:nvSpPr>
          <p:cNvPr id="490" name="Google Shape;490;p51"/>
          <p:cNvSpPr/>
          <p:nvPr/>
        </p:nvSpPr>
        <p:spPr>
          <a:xfrm rot="10800000">
            <a:off x="-877" y="-11817"/>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1" name="Google Shape;491;p51"/>
          <p:cNvSpPr/>
          <p:nvPr/>
        </p:nvSpPr>
        <p:spPr>
          <a:xfrm>
            <a:off x="7223998" y="3472833"/>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2" name="Google Shape;492;p51"/>
          <p:cNvSpPr/>
          <p:nvPr/>
        </p:nvSpPr>
        <p:spPr>
          <a:xfrm rot="-5400000">
            <a:off x="7284673" y="96958"/>
            <a:ext cx="1964725" cy="1752200"/>
          </a:xfrm>
          <a:custGeom>
            <a:avLst/>
            <a:gdLst/>
            <a:ahLst/>
            <a:cxnLst/>
            <a:rect l="l" t="t" r="r" b="b"/>
            <a:pathLst>
              <a:path w="78589" h="70088" extrusionOk="0">
                <a:moveTo>
                  <a:pt x="69862" y="1"/>
                </a:moveTo>
                <a:cubicBezTo>
                  <a:pt x="59818" y="1"/>
                  <a:pt x="42955" y="2489"/>
                  <a:pt x="29331" y="16859"/>
                </a:cubicBezTo>
                <a:cubicBezTo>
                  <a:pt x="10044" y="37196"/>
                  <a:pt x="16092" y="47947"/>
                  <a:pt x="1" y="70087"/>
                </a:cubicBezTo>
                <a:lnTo>
                  <a:pt x="78588" y="70087"/>
                </a:lnTo>
                <a:lnTo>
                  <a:pt x="78588" y="699"/>
                </a:lnTo>
                <a:cubicBezTo>
                  <a:pt x="78588" y="699"/>
                  <a:pt x="75182" y="1"/>
                  <a:pt x="698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3" name="Google Shape;493;p51"/>
          <p:cNvSpPr/>
          <p:nvPr/>
        </p:nvSpPr>
        <p:spPr>
          <a:xfrm rot="10800000">
            <a:off x="9124309" y="3623527"/>
            <a:ext cx="176" cy="172"/>
          </a:xfrm>
          <a:custGeom>
            <a:avLst/>
            <a:gdLst/>
            <a:ahLst/>
            <a:cxnLst/>
            <a:rect l="l" t="t" r="r" b="b"/>
            <a:pathLst>
              <a:path w="1" h="1" extrusionOk="0">
                <a:moveTo>
                  <a:pt x="0" y="0"/>
                </a:moveTo>
                <a:lnTo>
                  <a:pt x="0" y="0"/>
                </a:lnTo>
                <a:lnTo>
                  <a:pt x="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4" name="Google Shape;494;p51"/>
          <p:cNvSpPr/>
          <p:nvPr/>
        </p:nvSpPr>
        <p:spPr>
          <a:xfrm rot="10800000">
            <a:off x="9124309" y="2712403"/>
            <a:ext cx="176" cy="172"/>
          </a:xfrm>
          <a:custGeom>
            <a:avLst/>
            <a:gdLst/>
            <a:ahLst/>
            <a:cxnLst/>
            <a:rect l="l" t="t" r="r" b="b"/>
            <a:pathLst>
              <a:path w="1" h="1" extrusionOk="0">
                <a:moveTo>
                  <a:pt x="0" y="0"/>
                </a:moveTo>
                <a:lnTo>
                  <a:pt x="0" y="0"/>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5" name="Google Shape;495;p51"/>
          <p:cNvSpPr/>
          <p:nvPr/>
        </p:nvSpPr>
        <p:spPr>
          <a:xfrm rot="10800000" flipH="1">
            <a:off x="7998430" y="5122389"/>
            <a:ext cx="176" cy="172"/>
          </a:xfrm>
          <a:custGeom>
            <a:avLst/>
            <a:gdLst/>
            <a:ahLst/>
            <a:cxnLst/>
            <a:rect l="l" t="t" r="r" b="b"/>
            <a:pathLst>
              <a:path w="1" h="1" extrusionOk="0">
                <a:moveTo>
                  <a:pt x="0" y="1"/>
                </a:moveTo>
                <a:lnTo>
                  <a:pt x="0" y="1"/>
                </a:lnTo>
                <a:lnTo>
                  <a:pt x="0"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6" name="Google Shape;496;p51"/>
          <p:cNvSpPr/>
          <p:nvPr/>
        </p:nvSpPr>
        <p:spPr>
          <a:xfrm rot="10800000" flipH="1">
            <a:off x="7998430" y="5122389"/>
            <a:ext cx="176" cy="172"/>
          </a:xfrm>
          <a:custGeom>
            <a:avLst/>
            <a:gdLst/>
            <a:ahLst/>
            <a:cxnLst/>
            <a:rect l="l" t="t" r="r" b="b"/>
            <a:pathLst>
              <a:path w="1" h="1" extrusionOk="0">
                <a:moveTo>
                  <a:pt x="0" y="1"/>
                </a:moveTo>
                <a:lnTo>
                  <a:pt x="0" y="1"/>
                </a:lnTo>
                <a:lnTo>
                  <a:pt x="0" y="1"/>
                </a:ln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alibri Light" panose="020F0302020204030204" pitchFamily="34" charset="0"/>
              <a:cs typeface="Calibri" panose="020F0502020204030204" pitchFamily="34" charset="0"/>
            </a:endParaRPr>
          </a:p>
        </p:txBody>
      </p:sp>
      <p:sp>
        <p:nvSpPr>
          <p:cNvPr id="497" name="Google Shape;497;p51"/>
          <p:cNvSpPr txBox="1">
            <a:spLocks noGrp="1"/>
          </p:cNvSpPr>
          <p:nvPr>
            <p:ph type="title"/>
          </p:nvPr>
        </p:nvSpPr>
        <p:spPr>
          <a:xfrm>
            <a:off x="2424600" y="539512"/>
            <a:ext cx="4294800" cy="87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100"/>
              <a:buNone/>
              <a:defRPr sz="5400" b="0" i="0">
                <a:latin typeface="Calibri Light" panose="020F0302020204030204" pitchFamily="34" charset="0"/>
                <a:cs typeface="Calibri" panose="020F050202020403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dirty="0"/>
          </a:p>
        </p:txBody>
      </p:sp>
      <p:sp>
        <p:nvSpPr>
          <p:cNvPr id="498" name="Google Shape;498;p51"/>
          <p:cNvSpPr txBox="1">
            <a:spLocks noGrp="1"/>
          </p:cNvSpPr>
          <p:nvPr>
            <p:ph type="subTitle" idx="1"/>
          </p:nvPr>
        </p:nvSpPr>
        <p:spPr>
          <a:xfrm>
            <a:off x="2854650" y="1661750"/>
            <a:ext cx="3434700" cy="1156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b="0" i="0">
                <a:latin typeface="Calibri Light" panose="020F03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39496"/>
            <a:ext cx="8520600" cy="3201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Roboto Slab"/>
              <a:buNone/>
              <a:defRPr sz="3100">
                <a:solidFill>
                  <a:schemeClr val="dk1"/>
                </a:solidFill>
                <a:latin typeface="Roboto Slab"/>
                <a:ea typeface="Roboto Slab"/>
                <a:cs typeface="Roboto Slab"/>
                <a:sym typeface="Roboto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dirty="0"/>
          </a:p>
        </p:txBody>
      </p:sp>
      <p:sp>
        <p:nvSpPr>
          <p:cNvPr id="8" name="Google Shape;8;p1"/>
          <p:cNvSpPr txBox="1">
            <a:spLocks noGrp="1"/>
          </p:cNvSpPr>
          <p:nvPr>
            <p:ph type="sldNum" idx="12"/>
          </p:nvPr>
        </p:nvSpPr>
        <p:spPr>
          <a:xfrm>
            <a:off x="8404384" y="46736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marL="0" lvl="0" indent="0" algn="r"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9" r:id="rId1"/>
    <p:sldLayoutId id="2147483659" r:id="rId2"/>
    <p:sldLayoutId id="2147483665" r:id="rId3"/>
    <p:sldLayoutId id="2147483671" r:id="rId4"/>
    <p:sldLayoutId id="2147483674" r:id="rId5"/>
    <p:sldLayoutId id="2147483703" r:id="rId6"/>
    <p:sldLayoutId id="2147483677" r:id="rId7"/>
    <p:sldLayoutId id="2147483694" r:id="rId8"/>
    <p:sldLayoutId id="2147483697" r:id="rId9"/>
    <p:sldLayoutId id="2147483707" r:id="rId10"/>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7.png"/><Relationship Id="rId4"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sv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sp>
        <p:nvSpPr>
          <p:cNvPr id="829" name="Google Shape;829;p69"/>
          <p:cNvSpPr/>
          <p:nvPr/>
        </p:nvSpPr>
        <p:spPr>
          <a:xfrm rot="-4397810">
            <a:off x="-681464" y="163162"/>
            <a:ext cx="2456801" cy="948190"/>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a typeface="Nunito"/>
              <a:cs typeface="Calibri" panose="020F0502020204030204" pitchFamily="34" charset="0"/>
              <a:sym typeface="Nunito"/>
            </a:endParaRPr>
          </a:p>
        </p:txBody>
      </p:sp>
      <p:grpSp>
        <p:nvGrpSpPr>
          <p:cNvPr id="18" name="Google Shape;579;p64"/>
          <p:cNvGrpSpPr/>
          <p:nvPr/>
        </p:nvGrpSpPr>
        <p:grpSpPr>
          <a:xfrm>
            <a:off x="1963838" y="250649"/>
            <a:ext cx="5703181" cy="4452319"/>
            <a:chOff x="1382959" y="1255099"/>
            <a:chExt cx="5442840" cy="4121023"/>
          </a:xfrm>
        </p:grpSpPr>
        <p:sp>
          <p:nvSpPr>
            <p:cNvPr id="19" name="Google Shape;580;p64"/>
            <p:cNvSpPr/>
            <p:nvPr/>
          </p:nvSpPr>
          <p:spPr>
            <a:xfrm flipH="1">
              <a:off x="1518633" y="1373429"/>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sp>
          <p:nvSpPr>
            <p:cNvPr id="20" name="Google Shape;581;p64"/>
            <p:cNvSpPr/>
            <p:nvPr/>
          </p:nvSpPr>
          <p:spPr>
            <a:xfrm flipH="1">
              <a:off x="1382959" y="1255099"/>
              <a:ext cx="5307166" cy="4002693"/>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9525" cap="flat" cmpd="sng">
              <a:solidFill>
                <a:schemeClr val="accent4"/>
              </a:solidFill>
              <a:prstDash val="solid"/>
              <a:round/>
              <a:headEnd type="none" w="med" len="med"/>
              <a:tailEnd type="none" w="med" len="med"/>
            </a:ln>
          </p:spPr>
        </p:sp>
      </p:grpSp>
      <p:grpSp>
        <p:nvGrpSpPr>
          <p:cNvPr id="21" name="Google Shape;585;p64"/>
          <p:cNvGrpSpPr/>
          <p:nvPr/>
        </p:nvGrpSpPr>
        <p:grpSpPr>
          <a:xfrm rot="6335979" flipH="1">
            <a:off x="7707735" y="280112"/>
            <a:ext cx="1117980" cy="1280156"/>
            <a:chOff x="7852208" y="207243"/>
            <a:chExt cx="1130465" cy="1294452"/>
          </a:xfrm>
        </p:grpSpPr>
        <p:sp>
          <p:nvSpPr>
            <p:cNvPr id="22" name="Google Shape;586;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3" name="Google Shape;587;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4" name="Google Shape;588;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5" name="Google Shape;589;p64"/>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6" name="Google Shape;590;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7" name="Google Shape;591;p64"/>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28" name="Google Shape;592;p64"/>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29" name="Google Shape;593;p64"/>
          <p:cNvSpPr/>
          <p:nvPr/>
        </p:nvSpPr>
        <p:spPr>
          <a:xfrm rot="18178538">
            <a:off x="-267648" y="-214612"/>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30" name="Google Shape;594;p64"/>
          <p:cNvGrpSpPr/>
          <p:nvPr/>
        </p:nvGrpSpPr>
        <p:grpSpPr>
          <a:xfrm rot="3106766">
            <a:off x="1282433" y="478226"/>
            <a:ext cx="422900" cy="910500"/>
            <a:chOff x="8475119" y="408934"/>
            <a:chExt cx="507554" cy="1092760"/>
          </a:xfrm>
        </p:grpSpPr>
        <p:sp>
          <p:nvSpPr>
            <p:cNvPr id="31" name="Google Shape;595;p64"/>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2" name="Google Shape;596;p64"/>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3" name="Google Shape;597;p64"/>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4" name="Google Shape;598;p64"/>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pic>
        <p:nvPicPr>
          <p:cNvPr id="35" name="Immagine 34">
            <a:extLst>
              <a:ext uri="{FF2B5EF4-FFF2-40B4-BE49-F238E27FC236}">
                <a16:creationId xmlns:a16="http://schemas.microsoft.com/office/drawing/2014/main" id="{7D70E3EB-D3F6-F050-52B9-C7527AB67042}"/>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3849948" y="3185669"/>
            <a:ext cx="1444103" cy="1271077"/>
          </a:xfrm>
          <a:prstGeom prst="rect">
            <a:avLst/>
          </a:prstGeom>
        </p:spPr>
      </p:pic>
      <p:sp>
        <p:nvSpPr>
          <p:cNvPr id="75" name="CasellaDiTesto 74"/>
          <p:cNvSpPr txBox="1"/>
          <p:nvPr/>
        </p:nvSpPr>
        <p:spPr>
          <a:xfrm>
            <a:off x="1999438" y="1020740"/>
            <a:ext cx="5145124" cy="2308324"/>
          </a:xfrm>
          <a:prstGeom prst="rect">
            <a:avLst/>
          </a:prstGeom>
          <a:noFill/>
        </p:spPr>
        <p:txBody>
          <a:bodyPr wrap="square" rtlCol="0">
            <a:spAutoFit/>
          </a:bodyPr>
          <a:lstStyle/>
          <a:p>
            <a:pPr algn="ctr"/>
            <a:r>
              <a:rPr lang="it-IT" sz="2400" b="1" dirty="0" err="1">
                <a:latin typeface="Calibri Light" panose="020F0302020204030204" pitchFamily="34" charset="0"/>
                <a:cs typeface="Calibri Light" panose="020F0302020204030204" pitchFamily="34" charset="0"/>
              </a:rPr>
              <a:t>Catalogue</a:t>
            </a:r>
            <a:r>
              <a:rPr lang="it-IT" sz="2400" b="1" dirty="0">
                <a:latin typeface="Calibri Light" panose="020F0302020204030204" pitchFamily="34" charset="0"/>
                <a:cs typeface="Calibri Light" panose="020F0302020204030204" pitchFamily="34" charset="0"/>
              </a:rPr>
              <a:t> of </a:t>
            </a:r>
            <a:r>
              <a:rPr lang="it-IT" sz="2400" b="1" dirty="0" err="1">
                <a:latin typeface="Calibri Light" panose="020F0302020204030204" pitchFamily="34" charset="0"/>
                <a:cs typeface="Calibri Light" panose="020F0302020204030204" pitchFamily="34" charset="0"/>
              </a:rPr>
              <a:t>silkworm</a:t>
            </a:r>
            <a:r>
              <a:rPr lang="it-IT" sz="2400" b="1" dirty="0">
                <a:latin typeface="Calibri Light" panose="020F0302020204030204" pitchFamily="34" charset="0"/>
                <a:cs typeface="Calibri Light" panose="020F0302020204030204" pitchFamily="34" charset="0"/>
              </a:rPr>
              <a:t> </a:t>
            </a:r>
            <a:r>
              <a:rPr lang="it-IT" sz="2400" b="1" dirty="0" err="1">
                <a:latin typeface="Calibri Light" panose="020F0302020204030204" pitchFamily="34" charset="0"/>
                <a:cs typeface="Calibri Light" panose="020F0302020204030204" pitchFamily="34" charset="0"/>
              </a:rPr>
              <a:t>strains</a:t>
            </a:r>
            <a:endParaRPr lang="it-IT" sz="2400" b="1" dirty="0">
              <a:latin typeface="Calibri Light" panose="020F0302020204030204" pitchFamily="34" charset="0"/>
              <a:cs typeface="Calibri Light" panose="020F0302020204030204" pitchFamily="34" charset="0"/>
            </a:endParaRPr>
          </a:p>
          <a:p>
            <a:pPr algn="ctr"/>
            <a:endParaRPr lang="it-IT" b="1" dirty="0">
              <a:latin typeface="Calibri Light" panose="020F0302020204030204" pitchFamily="34" charset="0"/>
              <a:cs typeface="Calibri Light" panose="020F0302020204030204" pitchFamily="34" charset="0"/>
            </a:endParaRPr>
          </a:p>
          <a:p>
            <a:pPr algn="ctr"/>
            <a:r>
              <a:rPr lang="it-IT" sz="2000" b="1" dirty="0">
                <a:latin typeface="Calibri Light" panose="020F0302020204030204" pitchFamily="34" charset="0"/>
                <a:cs typeface="Calibri Light" panose="020F0302020204030204" pitchFamily="34" charset="0"/>
              </a:rPr>
              <a:t>CREA</a:t>
            </a:r>
          </a:p>
          <a:p>
            <a:pPr algn="ctr"/>
            <a:r>
              <a:rPr lang="it-IT" sz="1800" b="1" dirty="0">
                <a:latin typeface="Calibri Light" panose="020F0302020204030204" pitchFamily="34" charset="0"/>
                <a:cs typeface="Calibri Light" panose="020F0302020204030204" pitchFamily="34" charset="0"/>
              </a:rPr>
              <a:t>Sericulture Station of Padova</a:t>
            </a:r>
          </a:p>
          <a:p>
            <a:pPr algn="ctr"/>
            <a:endParaRPr lang="it-IT" sz="1800" dirty="0">
              <a:latin typeface="Calibri Light" panose="020F0302020204030204" pitchFamily="34" charset="0"/>
              <a:cs typeface="Calibri Light" panose="020F0302020204030204" pitchFamily="34" charset="0"/>
            </a:endParaRPr>
          </a:p>
          <a:p>
            <a:pPr algn="ctr"/>
            <a:r>
              <a:rPr lang="it-IT" sz="1600" dirty="0">
                <a:solidFill>
                  <a:schemeClr val="tx1">
                    <a:lumMod val="90000"/>
                    <a:lumOff val="10000"/>
                  </a:schemeClr>
                </a:solidFill>
                <a:latin typeface="Calibri Light" panose="020F0302020204030204" pitchFamily="34" charset="0"/>
                <a:cs typeface="Calibri Light" panose="020F0302020204030204" pitchFamily="34" charset="0"/>
              </a:rPr>
              <a:t>Luca </a:t>
            </a:r>
            <a:r>
              <a:rPr lang="it-IT" sz="1600" dirty="0" smtClean="0">
                <a:solidFill>
                  <a:schemeClr val="tx1">
                    <a:lumMod val="90000"/>
                    <a:lumOff val="10000"/>
                  </a:schemeClr>
                </a:solidFill>
                <a:latin typeface="Calibri Light" panose="020F0302020204030204" pitchFamily="34" charset="0"/>
                <a:cs typeface="Calibri Light" panose="020F0302020204030204" pitchFamily="34" charset="0"/>
              </a:rPr>
              <a:t>Tassoni</a:t>
            </a:r>
          </a:p>
          <a:p>
            <a:pPr algn="ctr"/>
            <a:r>
              <a:rPr lang="it-IT" dirty="0" err="1" smtClean="0">
                <a:solidFill>
                  <a:schemeClr val="tx1">
                    <a:lumMod val="90000"/>
                    <a:lumOff val="10000"/>
                  </a:schemeClr>
                </a:solidFill>
                <a:latin typeface="Calibri Light" panose="020F0302020204030204" pitchFamily="34" charset="0"/>
                <a:cs typeface="Calibri Light" panose="020F0302020204030204" pitchFamily="34" charset="0"/>
              </a:rPr>
              <a:t>February</a:t>
            </a:r>
            <a:r>
              <a:rPr lang="it-IT" dirty="0" smtClean="0">
                <a:solidFill>
                  <a:schemeClr val="tx1">
                    <a:lumMod val="90000"/>
                    <a:lumOff val="10000"/>
                  </a:schemeClr>
                </a:solidFill>
                <a:latin typeface="Calibri Light" panose="020F0302020204030204" pitchFamily="34" charset="0"/>
                <a:cs typeface="Calibri Light" panose="020F0302020204030204" pitchFamily="34" charset="0"/>
              </a:rPr>
              <a:t> 16</a:t>
            </a:r>
            <a:r>
              <a:rPr lang="it-IT" baseline="30000" dirty="0" smtClean="0">
                <a:solidFill>
                  <a:schemeClr val="tx1">
                    <a:lumMod val="90000"/>
                    <a:lumOff val="10000"/>
                  </a:schemeClr>
                </a:solidFill>
                <a:latin typeface="Calibri Light" panose="020F0302020204030204" pitchFamily="34" charset="0"/>
                <a:cs typeface="Calibri Light" panose="020F0302020204030204" pitchFamily="34" charset="0"/>
              </a:rPr>
              <a:t>th</a:t>
            </a:r>
            <a:r>
              <a:rPr lang="it-IT" dirty="0" smtClean="0">
                <a:solidFill>
                  <a:schemeClr val="tx1">
                    <a:lumMod val="90000"/>
                    <a:lumOff val="10000"/>
                  </a:schemeClr>
                </a:solidFill>
                <a:latin typeface="Calibri Light" panose="020F0302020204030204" pitchFamily="34" charset="0"/>
                <a:cs typeface="Calibri Light" panose="020F0302020204030204" pitchFamily="34" charset="0"/>
              </a:rPr>
              <a:t> 2026</a:t>
            </a:r>
            <a:endParaRPr lang="it-IT" dirty="0">
              <a:solidFill>
                <a:schemeClr val="tx1">
                  <a:lumMod val="90000"/>
                  <a:lumOff val="10000"/>
                </a:schemeClr>
              </a:solidFill>
              <a:latin typeface="Calibri Light" panose="020F0302020204030204" pitchFamily="34" charset="0"/>
              <a:cs typeface="Calibri Light" panose="020F0302020204030204" pitchFamily="34" charset="0"/>
            </a:endParaRPr>
          </a:p>
          <a:p>
            <a:pPr algn="ctr"/>
            <a:endParaRPr lang="it-IT" sz="1800" dirty="0">
              <a:latin typeface="Atkinson Hyperlegible" pitchFamily="50" charset="0"/>
            </a:endParaRPr>
          </a:p>
        </p:txBody>
      </p:sp>
      <p:grpSp>
        <p:nvGrpSpPr>
          <p:cNvPr id="36" name="Gruppo 35">
            <a:extLst>
              <a:ext uri="{FF2B5EF4-FFF2-40B4-BE49-F238E27FC236}">
                <a16:creationId xmlns:a16="http://schemas.microsoft.com/office/drawing/2014/main" id="{CEC20109-43F5-4D60-B2FC-29E1823324CF}"/>
              </a:ext>
            </a:extLst>
          </p:cNvPr>
          <p:cNvGrpSpPr/>
          <p:nvPr/>
        </p:nvGrpSpPr>
        <p:grpSpPr>
          <a:xfrm>
            <a:off x="6855033" y="3735559"/>
            <a:ext cx="1641267" cy="967409"/>
            <a:chOff x="2624263" y="3662214"/>
            <a:chExt cx="1641267" cy="967409"/>
          </a:xfrm>
        </p:grpSpPr>
        <p:sp>
          <p:nvSpPr>
            <p:cNvPr id="37" name="Rettangolo 36">
              <a:extLst>
                <a:ext uri="{FF2B5EF4-FFF2-40B4-BE49-F238E27FC236}">
                  <a16:creationId xmlns:a16="http://schemas.microsoft.com/office/drawing/2014/main" id="{92432A6A-2072-4E8F-89CE-52089380F77B}"/>
                </a:ext>
              </a:extLst>
            </p:cNvPr>
            <p:cNvSpPr/>
            <p:nvPr userDrawn="1"/>
          </p:nvSpPr>
          <p:spPr>
            <a:xfrm>
              <a:off x="2624263" y="3998681"/>
              <a:ext cx="1641267" cy="630942"/>
            </a:xfrm>
            <a:prstGeom prst="rect">
              <a:avLst/>
            </a:prstGeom>
          </p:spPr>
          <p:txBody>
            <a:bodyPr wrap="square">
              <a:spAutoFit/>
            </a:bodyPr>
            <a:lstStyle/>
            <a:p>
              <a:r>
                <a:rPr lang="it-IT" sz="700" dirty="0">
                  <a:solidFill>
                    <a:schemeClr val="tx1"/>
                  </a:solidFill>
                  <a:latin typeface="Calibri Light" panose="020F0302020204030204" pitchFamily="34" charset="0"/>
                  <a:cs typeface="Calibri Light" panose="020F0302020204030204" pitchFamily="34" charset="0"/>
                </a:rPr>
                <a:t>THIS PROJECT IS FUNDED BY THE EUROPEAN UNION’S HORIZON EUROPE RESEARCH AND INNOVATION PROGRAMME UNDER THE GRANT AGREEMENT NO 101095188</a:t>
              </a:r>
            </a:p>
          </p:txBody>
        </p:sp>
        <p:pic>
          <p:nvPicPr>
            <p:cNvPr id="38" name="Immagine 37">
              <a:extLst>
                <a:ext uri="{FF2B5EF4-FFF2-40B4-BE49-F238E27FC236}">
                  <a16:creationId xmlns:a16="http://schemas.microsoft.com/office/drawing/2014/main" id="{B8612CDD-596A-4695-BD62-44DD6B0D7746}"/>
                </a:ext>
              </a:extLst>
            </p:cNvPr>
            <p:cNvPicPr>
              <a:picLocks/>
            </p:cNvPicPr>
            <p:nvPr userDrawn="1"/>
          </p:nvPicPr>
          <p:blipFill rotWithShape="1">
            <a:blip r:embed="rId4" cstate="email">
              <a:extLst>
                <a:ext uri="{28A0092B-C50C-407E-A947-70E740481C1C}">
                  <a14:useLocalDpi xmlns:a14="http://schemas.microsoft.com/office/drawing/2010/main"/>
                </a:ext>
              </a:extLst>
            </a:blip>
            <a:srcRect l="8578" t="179" r="59566" b="69118"/>
            <a:stretch/>
          </p:blipFill>
          <p:spPr>
            <a:xfrm>
              <a:off x="2695407" y="3662214"/>
              <a:ext cx="523890" cy="356353"/>
            </a:xfrm>
            <a:prstGeom prst="rect">
              <a:avLst/>
            </a:prstGeom>
          </p:spPr>
        </p:pic>
      </p:grpSp>
      <p:pic>
        <p:nvPicPr>
          <p:cNvPr id="5" name="Immagine 4" descr="Immagine che contiene Carattere, Elementi grafici, grafica, logo&#10;&#10;Descrizione generata automaticamente">
            <a:extLst>
              <a:ext uri="{FF2B5EF4-FFF2-40B4-BE49-F238E27FC236}">
                <a16:creationId xmlns:a16="http://schemas.microsoft.com/office/drawing/2014/main" id="{32806275-CD39-44C6-AE49-8C0971B1D208}"/>
              </a:ext>
            </a:extLst>
          </p:cNvPr>
          <p:cNvPicPr>
            <a:picLocks noChangeAspect="1"/>
          </p:cNvPicPr>
          <p:nvPr/>
        </p:nvPicPr>
        <p:blipFill>
          <a:blip r:embed="rId5"/>
          <a:stretch>
            <a:fillRect/>
          </a:stretch>
        </p:blipFill>
        <p:spPr>
          <a:xfrm>
            <a:off x="995110" y="3823620"/>
            <a:ext cx="1293858" cy="707027"/>
          </a:xfrm>
          <a:prstGeom prst="rect">
            <a:avLst/>
          </a:prstGeom>
        </p:spPr>
      </p:pic>
    </p:spTree>
    <p:extLst>
      <p:ext uri="{BB962C8B-B14F-4D97-AF65-F5344CB8AC3E}">
        <p14:creationId xmlns:p14="http://schemas.microsoft.com/office/powerpoint/2010/main" val="3448742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097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685558" y="555627"/>
            <a:ext cx="3886442" cy="2625723"/>
          </a:xfrm>
          <a:prstGeom prst="roundRect">
            <a:avLst>
              <a:gd name="adj" fmla="val 8494"/>
            </a:avLst>
          </a:prstGeom>
          <a:solidFill>
            <a:srgbClr val="D6E5B0"/>
          </a:solidFill>
          <a:ln w="50800">
            <a:solidFill>
              <a:srgbClr val="B5D4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Light" panose="020F0302020204030204" pitchFamily="34" charset="0"/>
              <a:cs typeface="Calibri Light" panose="020F0302020204030204" pitchFamily="34" charset="0"/>
            </a:endParaRPr>
          </a:p>
        </p:txBody>
      </p:sp>
      <p:sp>
        <p:nvSpPr>
          <p:cNvPr id="7" name="CasellaDiTesto 6"/>
          <p:cNvSpPr txBox="1"/>
          <p:nvPr/>
        </p:nvSpPr>
        <p:spPr>
          <a:xfrm>
            <a:off x="882529" y="1160982"/>
            <a:ext cx="3492500" cy="1938992"/>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strains that were traditionally reared in Italy prior to 1900</a:t>
            </a:r>
          </a:p>
          <a:p>
            <a:pPr marL="285750" indent="-285750">
              <a:buFont typeface="Arial" panose="020B0604020202020204" pitchFamily="34" charset="0"/>
              <a:buChar char="•"/>
            </a:pPr>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those acclimatised in Italy since the first half of the 20th century. </a:t>
            </a:r>
          </a:p>
          <a:p>
            <a:pPr marL="285750" indent="-285750">
              <a:buFont typeface="Arial" panose="020B0604020202020204" pitchFamily="34" charset="0"/>
              <a:buChar char="•"/>
            </a:pPr>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They originate from the Middle East, China, Japan and Greece.</a:t>
            </a:r>
          </a:p>
        </p:txBody>
      </p:sp>
      <p:sp>
        <p:nvSpPr>
          <p:cNvPr id="31" name="Rettangolo 30"/>
          <p:cNvSpPr/>
          <p:nvPr/>
        </p:nvSpPr>
        <p:spPr>
          <a:xfrm>
            <a:off x="845088" y="621939"/>
            <a:ext cx="3567382" cy="523220"/>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Old Traditional strains - acclimatised in Italy before 1970</a:t>
            </a:r>
          </a:p>
        </p:txBody>
      </p:sp>
      <p:pic>
        <p:nvPicPr>
          <p:cNvPr id="8" name="Immagine 7" descr="Immagine che contiene bruco, larva, serpente, foglia&#10;&#10;Descrizione generata automaticamente">
            <a:extLst>
              <a:ext uri="{FF2B5EF4-FFF2-40B4-BE49-F238E27FC236}">
                <a16:creationId xmlns:a16="http://schemas.microsoft.com/office/drawing/2014/main" id="{9E6F9CB1-CCD4-430F-AC88-E54DC680F7CC}"/>
              </a:ext>
            </a:extLst>
          </p:cNvPr>
          <p:cNvPicPr>
            <a:picLocks noChangeAspect="1"/>
          </p:cNvPicPr>
          <p:nvPr/>
        </p:nvPicPr>
        <p:blipFill>
          <a:blip r:embed="rId2"/>
          <a:stretch>
            <a:fillRect/>
          </a:stretch>
        </p:blipFill>
        <p:spPr>
          <a:xfrm rot="3412857">
            <a:off x="3155043" y="3153946"/>
            <a:ext cx="1642444" cy="1723904"/>
          </a:xfrm>
          <a:prstGeom prst="rect">
            <a:avLst/>
          </a:prstGeom>
        </p:spPr>
      </p:pic>
      <p:pic>
        <p:nvPicPr>
          <p:cNvPr id="10" name="Immagine 9" descr="Immagine che contiene bruco, invertebrato, larva, serpente&#10;&#10;Descrizione generata automaticamente">
            <a:extLst>
              <a:ext uri="{FF2B5EF4-FFF2-40B4-BE49-F238E27FC236}">
                <a16:creationId xmlns:a16="http://schemas.microsoft.com/office/drawing/2014/main" id="{52335FF9-773E-4B69-B3AD-019BC3777682}"/>
              </a:ext>
            </a:extLst>
          </p:cNvPr>
          <p:cNvPicPr>
            <a:picLocks noChangeAspect="1"/>
          </p:cNvPicPr>
          <p:nvPr/>
        </p:nvPicPr>
        <p:blipFill>
          <a:blip r:embed="rId3"/>
          <a:stretch>
            <a:fillRect/>
          </a:stretch>
        </p:blipFill>
        <p:spPr>
          <a:xfrm rot="3242565">
            <a:off x="811201" y="3368293"/>
            <a:ext cx="1351258" cy="1453014"/>
          </a:xfrm>
          <a:prstGeom prst="rect">
            <a:avLst/>
          </a:prstGeom>
        </p:spPr>
      </p:pic>
      <p:sp>
        <p:nvSpPr>
          <p:cNvPr id="30" name="Rettangolo arrotondato 28">
            <a:extLst>
              <a:ext uri="{FF2B5EF4-FFF2-40B4-BE49-F238E27FC236}">
                <a16:creationId xmlns:a16="http://schemas.microsoft.com/office/drawing/2014/main" id="{FBDAC287-309E-41BD-AB34-3F6D6C87E4F7}"/>
              </a:ext>
            </a:extLst>
          </p:cNvPr>
          <p:cNvSpPr/>
          <p:nvPr/>
        </p:nvSpPr>
        <p:spPr>
          <a:xfrm>
            <a:off x="1968411" y="4423448"/>
            <a:ext cx="729069" cy="328849"/>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BS 16</a:t>
            </a:r>
          </a:p>
        </p:txBody>
      </p:sp>
      <p:pic>
        <p:nvPicPr>
          <p:cNvPr id="12" name="Immagine 11" descr="Immagine che contiene bruco, invertebrato, larva, insetto&#10;&#10;Descrizione generata automaticamente">
            <a:extLst>
              <a:ext uri="{FF2B5EF4-FFF2-40B4-BE49-F238E27FC236}">
                <a16:creationId xmlns:a16="http://schemas.microsoft.com/office/drawing/2014/main" id="{7EB8B565-E8CD-453E-82EC-DA7B7DC9F728}"/>
              </a:ext>
            </a:extLst>
          </p:cNvPr>
          <p:cNvPicPr>
            <a:picLocks noChangeAspect="1"/>
          </p:cNvPicPr>
          <p:nvPr/>
        </p:nvPicPr>
        <p:blipFill>
          <a:blip r:embed="rId4"/>
          <a:stretch>
            <a:fillRect/>
          </a:stretch>
        </p:blipFill>
        <p:spPr>
          <a:xfrm>
            <a:off x="4869753" y="325673"/>
            <a:ext cx="1729025" cy="1741388"/>
          </a:xfrm>
          <a:prstGeom prst="rect">
            <a:avLst/>
          </a:prstGeom>
        </p:spPr>
      </p:pic>
      <p:pic>
        <p:nvPicPr>
          <p:cNvPr id="34" name="Immagine 33" descr="Immagine che contiene bruco, larva, invertebrato, insetto&#10;&#10;Descrizione generata automaticamente">
            <a:extLst>
              <a:ext uri="{FF2B5EF4-FFF2-40B4-BE49-F238E27FC236}">
                <a16:creationId xmlns:a16="http://schemas.microsoft.com/office/drawing/2014/main" id="{7BC1EF94-E561-4218-9081-42E77A505F15}"/>
              </a:ext>
            </a:extLst>
          </p:cNvPr>
          <p:cNvPicPr>
            <a:picLocks noChangeAspect="1"/>
          </p:cNvPicPr>
          <p:nvPr/>
        </p:nvPicPr>
        <p:blipFill>
          <a:blip r:embed="rId5"/>
          <a:stretch>
            <a:fillRect/>
          </a:stretch>
        </p:blipFill>
        <p:spPr>
          <a:xfrm>
            <a:off x="5029156" y="2768282"/>
            <a:ext cx="1969584" cy="2049546"/>
          </a:xfrm>
          <a:prstGeom prst="rect">
            <a:avLst/>
          </a:prstGeom>
        </p:spPr>
      </p:pic>
      <p:sp>
        <p:nvSpPr>
          <p:cNvPr id="38" name="Rettangolo arrotondato 28">
            <a:extLst>
              <a:ext uri="{FF2B5EF4-FFF2-40B4-BE49-F238E27FC236}">
                <a16:creationId xmlns:a16="http://schemas.microsoft.com/office/drawing/2014/main" id="{C070BCAB-C38E-4825-B38C-A57148362F27}"/>
              </a:ext>
            </a:extLst>
          </p:cNvPr>
          <p:cNvSpPr/>
          <p:nvPr/>
        </p:nvSpPr>
        <p:spPr>
          <a:xfrm>
            <a:off x="4869753" y="1755294"/>
            <a:ext cx="888472" cy="462724"/>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Bianca Italia</a:t>
            </a:r>
          </a:p>
        </p:txBody>
      </p:sp>
      <p:sp>
        <p:nvSpPr>
          <p:cNvPr id="39" name="Rettangolo arrotondato 28">
            <a:extLst>
              <a:ext uri="{FF2B5EF4-FFF2-40B4-BE49-F238E27FC236}">
                <a16:creationId xmlns:a16="http://schemas.microsoft.com/office/drawing/2014/main" id="{BCCAC552-2236-4CB7-A3C3-CD5FB7F528E2}"/>
              </a:ext>
            </a:extLst>
          </p:cNvPr>
          <p:cNvSpPr/>
          <p:nvPr/>
        </p:nvSpPr>
        <p:spPr>
          <a:xfrm>
            <a:off x="4238939" y="4590525"/>
            <a:ext cx="790217" cy="328849"/>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Abruzzo</a:t>
            </a:r>
          </a:p>
        </p:txBody>
      </p:sp>
      <p:sp>
        <p:nvSpPr>
          <p:cNvPr id="40" name="Rettangolo arrotondato 28">
            <a:extLst>
              <a:ext uri="{FF2B5EF4-FFF2-40B4-BE49-F238E27FC236}">
                <a16:creationId xmlns:a16="http://schemas.microsoft.com/office/drawing/2014/main" id="{40CB3459-2633-408C-9673-2B5D4E637EF1}"/>
              </a:ext>
            </a:extLst>
          </p:cNvPr>
          <p:cNvSpPr/>
          <p:nvPr/>
        </p:nvSpPr>
        <p:spPr>
          <a:xfrm>
            <a:off x="6546076" y="4393722"/>
            <a:ext cx="841559" cy="328849"/>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alibri Light" panose="020F0302020204030204" pitchFamily="34" charset="0"/>
                <a:cs typeface="Calibri Light" panose="020F0302020204030204" pitchFamily="34" charset="0"/>
              </a:rPr>
              <a:t>Gibbosi</a:t>
            </a:r>
            <a:endParaRPr lang="en-GB" dirty="0">
              <a:solidFill>
                <a:schemeClr val="tx1"/>
              </a:solidFill>
              <a:latin typeface="Calibri Light" panose="020F0302020204030204" pitchFamily="34" charset="0"/>
              <a:cs typeface="Calibri Light" panose="020F0302020204030204" pitchFamily="34" charset="0"/>
            </a:endParaRPr>
          </a:p>
        </p:txBody>
      </p:sp>
      <p:pic>
        <p:nvPicPr>
          <p:cNvPr id="41" name="Immagine 40" descr="Immagine che contiene cibo, interno&#10;&#10;Descrizione generata automaticamente">
            <a:extLst>
              <a:ext uri="{FF2B5EF4-FFF2-40B4-BE49-F238E27FC236}">
                <a16:creationId xmlns:a16="http://schemas.microsoft.com/office/drawing/2014/main" id="{79C8BF4C-9E3E-4E6B-92CC-27606091F537}"/>
              </a:ext>
            </a:extLst>
          </p:cNvPr>
          <p:cNvPicPr>
            <a:picLocks noChangeAspect="1"/>
          </p:cNvPicPr>
          <p:nvPr/>
        </p:nvPicPr>
        <p:blipFill>
          <a:blip r:embed="rId6"/>
          <a:stretch>
            <a:fillRect/>
          </a:stretch>
        </p:blipFill>
        <p:spPr>
          <a:xfrm>
            <a:off x="6896531" y="297641"/>
            <a:ext cx="1696027" cy="1514932"/>
          </a:xfrm>
          <a:prstGeom prst="rect">
            <a:avLst/>
          </a:prstGeom>
        </p:spPr>
      </p:pic>
      <p:pic>
        <p:nvPicPr>
          <p:cNvPr id="42" name="Immagine 41">
            <a:extLst>
              <a:ext uri="{FF2B5EF4-FFF2-40B4-BE49-F238E27FC236}">
                <a16:creationId xmlns:a16="http://schemas.microsoft.com/office/drawing/2014/main" id="{D1267082-F072-435D-84F4-0C7C0DFC5081}"/>
              </a:ext>
            </a:extLst>
          </p:cNvPr>
          <p:cNvPicPr>
            <a:picLocks noChangeAspect="1"/>
          </p:cNvPicPr>
          <p:nvPr/>
        </p:nvPicPr>
        <p:blipFill>
          <a:blip r:embed="rId7"/>
          <a:stretch>
            <a:fillRect/>
          </a:stretch>
        </p:blipFill>
        <p:spPr>
          <a:xfrm rot="5244938">
            <a:off x="6954244" y="3110903"/>
            <a:ext cx="1816934" cy="989524"/>
          </a:xfrm>
          <a:prstGeom prst="rect">
            <a:avLst/>
          </a:prstGeom>
        </p:spPr>
      </p:pic>
      <p:sp>
        <p:nvSpPr>
          <p:cNvPr id="43" name="Rettangolo arrotondato 28">
            <a:extLst>
              <a:ext uri="{FF2B5EF4-FFF2-40B4-BE49-F238E27FC236}">
                <a16:creationId xmlns:a16="http://schemas.microsoft.com/office/drawing/2014/main" id="{426A0ADE-FEAC-406F-B589-25FD7DEC7309}"/>
              </a:ext>
            </a:extLst>
          </p:cNvPr>
          <p:cNvSpPr/>
          <p:nvPr/>
        </p:nvSpPr>
        <p:spPr>
          <a:xfrm>
            <a:off x="6589495" y="1685390"/>
            <a:ext cx="859119" cy="328849"/>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Almeria</a:t>
            </a:r>
          </a:p>
        </p:txBody>
      </p:sp>
      <p:sp>
        <p:nvSpPr>
          <p:cNvPr id="44" name="Rettangolo arrotondato 28">
            <a:extLst>
              <a:ext uri="{FF2B5EF4-FFF2-40B4-BE49-F238E27FC236}">
                <a16:creationId xmlns:a16="http://schemas.microsoft.com/office/drawing/2014/main" id="{F19DDD0A-B475-45D0-A9E3-48FD7402E34B}"/>
              </a:ext>
            </a:extLst>
          </p:cNvPr>
          <p:cNvSpPr/>
          <p:nvPr/>
        </p:nvSpPr>
        <p:spPr>
          <a:xfrm>
            <a:off x="6612580" y="2344351"/>
            <a:ext cx="1070445" cy="454797"/>
          </a:xfrm>
          <a:prstGeom prst="roundRect">
            <a:avLst>
              <a:gd name="adj" fmla="val 8494"/>
            </a:avLst>
          </a:prstGeom>
          <a:solidFill>
            <a:srgbClr val="D6E5B0"/>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Verde </a:t>
            </a:r>
            <a:r>
              <a:rPr lang="en-GB" dirty="0" err="1">
                <a:solidFill>
                  <a:schemeClr val="tx1"/>
                </a:solidFill>
                <a:latin typeface="Calibri Light" panose="020F0302020204030204" pitchFamily="34" charset="0"/>
                <a:cs typeface="Calibri Light" panose="020F0302020204030204" pitchFamily="34" charset="0"/>
              </a:rPr>
              <a:t>cinturato</a:t>
            </a:r>
            <a:endParaRPr lang="en-GB" dirty="0">
              <a:solidFill>
                <a:schemeClr val="tx1"/>
              </a:solidFill>
              <a:latin typeface="Calibri Light" panose="020F0302020204030204" pitchFamily="34" charset="0"/>
              <a:cs typeface="Calibri Light" panose="020F0302020204030204" pitchFamily="34" charset="0"/>
            </a:endParaRPr>
          </a:p>
        </p:txBody>
      </p:sp>
      <p:sp>
        <p:nvSpPr>
          <p:cNvPr id="17" name="Ovale 16"/>
          <p:cNvSpPr/>
          <p:nvPr/>
        </p:nvSpPr>
        <p:spPr>
          <a:xfrm>
            <a:off x="425373" y="2918843"/>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32</a:t>
            </a:r>
            <a:endParaRPr lang="en-GB" sz="2400" dirty="0"/>
          </a:p>
        </p:txBody>
      </p:sp>
    </p:spTree>
    <p:extLst>
      <p:ext uri="{BB962C8B-B14F-4D97-AF65-F5344CB8AC3E}">
        <p14:creationId xmlns:p14="http://schemas.microsoft.com/office/powerpoint/2010/main" val="795084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500"/>
                                        <p:tgtEl>
                                          <p:spTgt spid="40"/>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nodeType="withEffect">
                                  <p:stCondLst>
                                    <p:cond delay="0"/>
                                  </p:stCondLst>
                                  <p:childTnLst>
                                    <p:set>
                                      <p:cBhvr>
                                        <p:cTn id="45" dur="1" fill="hold">
                                          <p:stCondLst>
                                            <p:cond delay="0"/>
                                          </p:stCondLst>
                                        </p:cTn>
                                        <p:tgtEl>
                                          <p:spTgt spid="42"/>
                                        </p:tgtEl>
                                        <p:attrNameLst>
                                          <p:attrName>style.visibility</p:attrName>
                                        </p:attrNameLst>
                                      </p:cBhvr>
                                      <p:to>
                                        <p:strVal val="visible"/>
                                      </p:to>
                                    </p:set>
                                    <p:animEffect transition="in" filter="fade">
                                      <p:cBhvr>
                                        <p:cTn id="4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8" grpId="0" animBg="1"/>
      <p:bldP spid="39" grpId="0" animBg="1"/>
      <p:bldP spid="40"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84" name="Google Shape;1184;p76"/>
          <p:cNvSpPr/>
          <p:nvPr/>
        </p:nvSpPr>
        <p:spPr>
          <a:xfrm rot="5400000">
            <a:off x="6809684" y="2507898"/>
            <a:ext cx="3329219" cy="194197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4" name="Rettangolo 3"/>
          <p:cNvSpPr/>
          <p:nvPr/>
        </p:nvSpPr>
        <p:spPr>
          <a:xfrm>
            <a:off x="558800" y="1125200"/>
            <a:ext cx="4800600" cy="3323987"/>
          </a:xfrm>
          <a:prstGeom prst="rect">
            <a:avLst/>
          </a:prstGeom>
        </p:spPr>
        <p:txBody>
          <a:bodyPr wrap="square">
            <a:spAutoFit/>
          </a:bodyPr>
          <a:lstStyle/>
          <a:p>
            <a:r>
              <a:rPr lang="en-GB" dirty="0">
                <a:latin typeface="Calibri Light" panose="020F0302020204030204" pitchFamily="34" charset="0"/>
                <a:cs typeface="Calibri Light" panose="020F0302020204030204" pitchFamily="34" charset="0"/>
              </a:rPr>
              <a:t>Seven silkworm strains were designated with the letter </a:t>
            </a:r>
            <a:r>
              <a:rPr lang="en-GB" b="1" dirty="0">
                <a:latin typeface="Calibri Light" panose="020F0302020204030204" pitchFamily="34" charset="0"/>
                <a:cs typeface="Calibri Light" panose="020F0302020204030204" pitchFamily="34" charset="0"/>
              </a:rPr>
              <a:t>“M”</a:t>
            </a:r>
            <a:r>
              <a:rPr lang="en-GB" dirty="0">
                <a:latin typeface="Calibri Light" panose="020F0302020204030204" pitchFamily="34" charset="0"/>
                <a:cs typeface="Calibri Light" panose="020F0302020204030204" pitchFamily="34" charset="0"/>
              </a:rPr>
              <a:t>, after </a:t>
            </a:r>
            <a:r>
              <a:rPr lang="en-GB" b="1" dirty="0">
                <a:latin typeface="Calibri Light" panose="020F0302020204030204" pitchFamily="34" charset="0"/>
                <a:cs typeface="Calibri Light" panose="020F0302020204030204" pitchFamily="34" charset="0"/>
              </a:rPr>
              <a:t>Mari</a:t>
            </a:r>
            <a:r>
              <a:rPr lang="en-GB" dirty="0">
                <a:latin typeface="Calibri Light" panose="020F0302020204030204" pitchFamily="34" charset="0"/>
                <a:cs typeface="Calibri Light" panose="020F0302020204030204" pitchFamily="34" charset="0"/>
              </a:rPr>
              <a:t>.</a:t>
            </a:r>
          </a:p>
          <a:p>
            <a:endParaRPr lang="en-GB" dirty="0">
              <a:latin typeface="Calibri Light" panose="020F0302020204030204" pitchFamily="34" charset="0"/>
              <a:cs typeface="Calibri Light" panose="020F0302020204030204" pitchFamily="34" charset="0"/>
            </a:endParaRPr>
          </a:p>
          <a:p>
            <a:r>
              <a:rPr lang="en-GB" b="1" dirty="0">
                <a:latin typeface="Calibri Light" panose="020F0302020204030204" pitchFamily="34" charset="0"/>
                <a:cs typeface="Calibri Light" panose="020F0302020204030204" pitchFamily="34" charset="0"/>
              </a:rPr>
              <a:t>Benito </a:t>
            </a:r>
            <a:r>
              <a:rPr lang="en-GB" b="1" dirty="0" err="1">
                <a:latin typeface="Calibri Light" panose="020F0302020204030204" pitchFamily="34" charset="0"/>
                <a:cs typeface="Calibri Light" panose="020F0302020204030204" pitchFamily="34" charset="0"/>
              </a:rPr>
              <a:t>Manlio</a:t>
            </a:r>
            <a:r>
              <a:rPr lang="en-GB" b="1" dirty="0">
                <a:latin typeface="Calibri Light" panose="020F0302020204030204" pitchFamily="34" charset="0"/>
                <a:cs typeface="Calibri Light" panose="020F0302020204030204" pitchFamily="34" charset="0"/>
              </a:rPr>
              <a:t> Mari (1874 – 1956)</a:t>
            </a:r>
            <a:r>
              <a:rPr lang="en-GB" dirty="0">
                <a:latin typeface="Calibri Light" panose="020F0302020204030204" pitchFamily="34" charset="0"/>
                <a:cs typeface="Calibri Light" panose="020F0302020204030204" pitchFamily="34" charset="0"/>
              </a:rPr>
              <a:t> was an Italian entrepreneur and expert in the silk sector.</a:t>
            </a:r>
          </a:p>
          <a:p>
            <a:endParaRPr lang="it-IT"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To counter the decline of silk industry, in 1931 he convened the representatives of all Italian silkworm breeding establishments to found the </a:t>
            </a:r>
            <a:r>
              <a:rPr lang="en-GB" b="1" dirty="0">
                <a:latin typeface="Calibri Light" panose="020F0302020204030204" pitchFamily="34" charset="0"/>
                <a:cs typeface="Calibri Light" panose="020F0302020204030204" pitchFamily="34" charset="0"/>
              </a:rPr>
              <a:t>Italian Consortium of Silkworm Egg Producers</a:t>
            </a:r>
            <a:r>
              <a:rPr lang="en-GB" dirty="0">
                <a:latin typeface="Calibri Light" panose="020F0302020204030204" pitchFamily="34" charset="0"/>
                <a:cs typeface="Calibri Light" panose="020F0302020204030204" pitchFamily="34" charset="0"/>
              </a:rPr>
              <a:t>.</a:t>
            </a:r>
          </a:p>
          <a:p>
            <a:endParaRPr lang="en-GB" dirty="0">
              <a:latin typeface="Calibri Light" panose="020F0302020204030204" pitchFamily="34" charset="0"/>
              <a:cs typeface="Calibri Light" panose="020F0302020204030204" pitchFamily="34" charset="0"/>
            </a:endParaRPr>
          </a:p>
          <a:p>
            <a:r>
              <a:rPr lang="en-GB" dirty="0">
                <a:latin typeface="Calibri Light" panose="020F0302020204030204" pitchFamily="34" charset="0"/>
                <a:cs typeface="Calibri Light" panose="020F0302020204030204" pitchFamily="34" charset="0"/>
              </a:rPr>
              <a:t>Between </a:t>
            </a:r>
            <a:r>
              <a:rPr lang="en-GB" b="1" dirty="0">
                <a:latin typeface="Calibri Light" panose="020F0302020204030204" pitchFamily="34" charset="0"/>
                <a:cs typeface="Calibri Light" panose="020F0302020204030204" pitchFamily="34" charset="0"/>
              </a:rPr>
              <a:t>1932 and 1937</a:t>
            </a:r>
            <a:r>
              <a:rPr lang="en-GB" dirty="0">
                <a:latin typeface="Calibri Light" panose="020F0302020204030204" pitchFamily="34" charset="0"/>
                <a:cs typeface="Calibri Light" panose="020F0302020204030204" pitchFamily="34" charset="0"/>
              </a:rPr>
              <a:t>, at the request of the </a:t>
            </a:r>
            <a:r>
              <a:rPr lang="en-GB" b="1" dirty="0">
                <a:latin typeface="Calibri Light" panose="020F0302020204030204" pitchFamily="34" charset="0"/>
                <a:cs typeface="Calibri Light" panose="020F0302020204030204" pitchFamily="34" charset="0"/>
              </a:rPr>
              <a:t>League of Nations</a:t>
            </a:r>
            <a:r>
              <a:rPr lang="en-GB" dirty="0">
                <a:latin typeface="Calibri Light" panose="020F0302020204030204" pitchFamily="34" charset="0"/>
                <a:cs typeface="Calibri Light" panose="020F0302020204030204" pitchFamily="34" charset="0"/>
              </a:rPr>
              <a:t>, Mari worked as a silk advisor to the Chinese government, where he lived for several years.</a:t>
            </a:r>
          </a:p>
          <a:p>
            <a:r>
              <a:rPr lang="en-GB" dirty="0">
                <a:latin typeface="Calibri Light" panose="020F0302020204030204" pitchFamily="34" charset="0"/>
                <a:cs typeface="Calibri Light" panose="020F0302020204030204" pitchFamily="34" charset="0"/>
              </a:rPr>
              <a:t>During this period, he imported several silkworm strains, which are still identified today by the initial </a:t>
            </a:r>
            <a:r>
              <a:rPr lang="en-GB" b="1" dirty="0">
                <a:latin typeface="Calibri Light" panose="020F0302020204030204" pitchFamily="34" charset="0"/>
                <a:cs typeface="Calibri Light" panose="020F0302020204030204" pitchFamily="34" charset="0"/>
              </a:rPr>
              <a:t>“M”</a:t>
            </a:r>
            <a:r>
              <a:rPr lang="en-GB" dirty="0">
                <a:latin typeface="Calibri Light" panose="020F0302020204030204" pitchFamily="34" charset="0"/>
                <a:cs typeface="Calibri Light" panose="020F0302020204030204" pitchFamily="34" charset="0"/>
              </a:rPr>
              <a:t>.</a:t>
            </a:r>
          </a:p>
        </p:txBody>
      </p:sp>
      <p:pic>
        <p:nvPicPr>
          <p:cNvPr id="5" name="Immagine 4"/>
          <p:cNvPicPr>
            <a:picLocks noChangeAspect="1"/>
          </p:cNvPicPr>
          <p:nvPr/>
        </p:nvPicPr>
        <p:blipFill>
          <a:blip r:embed="rId3"/>
          <a:stretch>
            <a:fillRect/>
          </a:stretch>
        </p:blipFill>
        <p:spPr>
          <a:xfrm>
            <a:off x="5578502" y="1068401"/>
            <a:ext cx="3006698" cy="30066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ttangolo con angoli arrotondati 7">
            <a:extLst>
              <a:ext uri="{FF2B5EF4-FFF2-40B4-BE49-F238E27FC236}">
                <a16:creationId xmlns:a16="http://schemas.microsoft.com/office/drawing/2014/main" id="{BA201214-9154-4615-A99B-9BDDFD85F937}"/>
              </a:ext>
            </a:extLst>
          </p:cNvPr>
          <p:cNvSpPr/>
          <p:nvPr/>
        </p:nvSpPr>
        <p:spPr>
          <a:xfrm>
            <a:off x="-425789" y="359705"/>
            <a:ext cx="3689689" cy="683173"/>
          </a:xfrm>
          <a:prstGeom prst="roundRect">
            <a:avLst>
              <a:gd name="adj" fmla="val 50000"/>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p:cNvSpPr/>
          <p:nvPr/>
        </p:nvSpPr>
        <p:spPr>
          <a:xfrm>
            <a:off x="647700" y="401925"/>
            <a:ext cx="2574744" cy="584775"/>
          </a:xfrm>
          <a:prstGeom prst="rect">
            <a:avLst/>
          </a:prstGeom>
        </p:spPr>
        <p:txBody>
          <a:bodyPr wrap="none">
            <a:spAutoFit/>
          </a:bodyPr>
          <a:lstStyle/>
          <a:p>
            <a:r>
              <a:rPr lang="en-GB" sz="3200" dirty="0">
                <a:solidFill>
                  <a:schemeClr val="tx1"/>
                </a:solidFill>
                <a:latin typeface="Calibri Light" panose="020F0302020204030204" pitchFamily="34" charset="0"/>
                <a:cs typeface="Calibri Light" panose="020F0302020204030204" pitchFamily="34" charset="0"/>
              </a:rPr>
              <a:t>“Mari” strains</a:t>
            </a:r>
          </a:p>
        </p:txBody>
      </p:sp>
    </p:spTree>
    <p:extLst>
      <p:ext uri="{BB962C8B-B14F-4D97-AF65-F5344CB8AC3E}">
        <p14:creationId xmlns:p14="http://schemas.microsoft.com/office/powerpoint/2010/main" val="34399639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52564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500"/>
                                        <p:tgtEl>
                                          <p:spTgt spid="2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685558" y="526500"/>
            <a:ext cx="3886442" cy="1904887"/>
          </a:xfrm>
          <a:prstGeom prst="roundRect">
            <a:avLst>
              <a:gd name="adj" fmla="val 8494"/>
            </a:avLst>
          </a:prstGeom>
          <a:solidFill>
            <a:srgbClr val="E7D2A2"/>
          </a:solidFill>
          <a:ln w="50800">
            <a:solidFill>
              <a:srgbClr val="E1BF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885931" y="1046392"/>
            <a:ext cx="3492500" cy="1384995"/>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strains obtained by crossing pure strains </a:t>
            </a:r>
          </a:p>
          <a:p>
            <a:pPr marL="285750" indent="-285750">
              <a:buFont typeface="Arial" panose="020B0604020202020204" pitchFamily="34" charset="0"/>
              <a:buChar char="•"/>
            </a:pPr>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Strain obtained from single mutants that were stabilised over time</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45088" y="613120"/>
            <a:ext cx="3567382" cy="307777"/>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obtained by crossing or selection</a:t>
            </a:r>
          </a:p>
        </p:txBody>
      </p:sp>
      <p:pic>
        <p:nvPicPr>
          <p:cNvPr id="3" name="Immagine 2" descr="Immagine che contiene cibo&#10;&#10;Descrizione generata automaticamente">
            <a:extLst>
              <a:ext uri="{FF2B5EF4-FFF2-40B4-BE49-F238E27FC236}">
                <a16:creationId xmlns:a16="http://schemas.microsoft.com/office/drawing/2014/main" id="{5483B1DD-E55E-4CC5-9DE4-344EA4370998}"/>
              </a:ext>
            </a:extLst>
          </p:cNvPr>
          <p:cNvPicPr>
            <a:picLocks noChangeAspect="1"/>
          </p:cNvPicPr>
          <p:nvPr/>
        </p:nvPicPr>
        <p:blipFill>
          <a:blip r:embed="rId2"/>
          <a:stretch>
            <a:fillRect/>
          </a:stretch>
        </p:blipFill>
        <p:spPr>
          <a:xfrm>
            <a:off x="5192056" y="801869"/>
            <a:ext cx="1622340" cy="1622340"/>
          </a:xfrm>
          <a:prstGeom prst="rect">
            <a:avLst/>
          </a:prstGeom>
        </p:spPr>
      </p:pic>
      <p:sp>
        <p:nvSpPr>
          <p:cNvPr id="33" name="Rettangolo arrotondato 28">
            <a:extLst>
              <a:ext uri="{FF2B5EF4-FFF2-40B4-BE49-F238E27FC236}">
                <a16:creationId xmlns:a16="http://schemas.microsoft.com/office/drawing/2014/main" id="{E9B6A813-4D62-4716-9049-0441A1C5F7CC}"/>
              </a:ext>
            </a:extLst>
          </p:cNvPr>
          <p:cNvSpPr/>
          <p:nvPr/>
        </p:nvSpPr>
        <p:spPr>
          <a:xfrm>
            <a:off x="5101640" y="633379"/>
            <a:ext cx="975217" cy="287518"/>
          </a:xfrm>
          <a:prstGeom prst="roundRect">
            <a:avLst>
              <a:gd name="adj" fmla="val 8494"/>
            </a:avLst>
          </a:prstGeom>
          <a:solidFill>
            <a:srgbClr val="E7D2A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alibri Light" panose="020F0302020204030204" pitchFamily="34" charset="0"/>
                <a:cs typeface="Calibri Light" panose="020F0302020204030204" pitchFamily="34" charset="0"/>
              </a:rPr>
              <a:t>Malucelli</a:t>
            </a:r>
            <a:endParaRPr lang="en-GB" dirty="0">
              <a:solidFill>
                <a:schemeClr val="tx1"/>
              </a:solidFill>
              <a:latin typeface="Calibri Light" panose="020F0302020204030204" pitchFamily="34" charset="0"/>
              <a:cs typeface="Calibri Light" panose="020F0302020204030204" pitchFamily="34" charset="0"/>
            </a:endParaRPr>
          </a:p>
        </p:txBody>
      </p:sp>
      <p:pic>
        <p:nvPicPr>
          <p:cNvPr id="5" name="Immagine 4" descr="Immagine che contiene bruco, foglia, invertebrato, serpente&#10;&#10;Descrizione generata automaticamente">
            <a:extLst>
              <a:ext uri="{FF2B5EF4-FFF2-40B4-BE49-F238E27FC236}">
                <a16:creationId xmlns:a16="http://schemas.microsoft.com/office/drawing/2014/main" id="{9846C689-C8E2-4BF2-9CED-67E9509D706A}"/>
              </a:ext>
            </a:extLst>
          </p:cNvPr>
          <p:cNvPicPr>
            <a:picLocks noChangeAspect="1"/>
          </p:cNvPicPr>
          <p:nvPr/>
        </p:nvPicPr>
        <p:blipFill>
          <a:blip r:embed="rId3"/>
          <a:stretch>
            <a:fillRect/>
          </a:stretch>
        </p:blipFill>
        <p:spPr>
          <a:xfrm>
            <a:off x="647700" y="2775971"/>
            <a:ext cx="1911108" cy="1811754"/>
          </a:xfrm>
          <a:prstGeom prst="rect">
            <a:avLst/>
          </a:prstGeom>
        </p:spPr>
      </p:pic>
      <p:pic>
        <p:nvPicPr>
          <p:cNvPr id="8" name="Immagine 7" descr="Immagine che contiene bruco, larva, insetto, verme&#10;&#10;Descrizione generata automaticamente">
            <a:extLst>
              <a:ext uri="{FF2B5EF4-FFF2-40B4-BE49-F238E27FC236}">
                <a16:creationId xmlns:a16="http://schemas.microsoft.com/office/drawing/2014/main" id="{0740EB11-52C6-45A0-A374-1B8439B11CDE}"/>
              </a:ext>
            </a:extLst>
          </p:cNvPr>
          <p:cNvPicPr>
            <a:picLocks noChangeAspect="1"/>
          </p:cNvPicPr>
          <p:nvPr/>
        </p:nvPicPr>
        <p:blipFill>
          <a:blip r:embed="rId4"/>
          <a:stretch>
            <a:fillRect/>
          </a:stretch>
        </p:blipFill>
        <p:spPr>
          <a:xfrm>
            <a:off x="2610814" y="2581832"/>
            <a:ext cx="1939945" cy="1733884"/>
          </a:xfrm>
          <a:prstGeom prst="rect">
            <a:avLst/>
          </a:prstGeom>
        </p:spPr>
      </p:pic>
      <p:sp>
        <p:nvSpPr>
          <p:cNvPr id="34" name="Rettangolo arrotondato 28">
            <a:extLst>
              <a:ext uri="{FF2B5EF4-FFF2-40B4-BE49-F238E27FC236}">
                <a16:creationId xmlns:a16="http://schemas.microsoft.com/office/drawing/2014/main" id="{AC6579E0-EF2B-46DA-B7F7-8E2B304D07AF}"/>
              </a:ext>
            </a:extLst>
          </p:cNvPr>
          <p:cNvSpPr/>
          <p:nvPr/>
        </p:nvSpPr>
        <p:spPr>
          <a:xfrm>
            <a:off x="1952423" y="4386621"/>
            <a:ext cx="752677" cy="287518"/>
          </a:xfrm>
          <a:prstGeom prst="roundRect">
            <a:avLst>
              <a:gd name="adj" fmla="val 8494"/>
            </a:avLst>
          </a:prstGeom>
          <a:solidFill>
            <a:srgbClr val="E7D2A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SA 15</a:t>
            </a:r>
          </a:p>
        </p:txBody>
      </p:sp>
      <p:sp>
        <p:nvSpPr>
          <p:cNvPr id="35" name="Rettangolo arrotondato 28">
            <a:extLst>
              <a:ext uri="{FF2B5EF4-FFF2-40B4-BE49-F238E27FC236}">
                <a16:creationId xmlns:a16="http://schemas.microsoft.com/office/drawing/2014/main" id="{283958EE-7967-477D-9B3A-65AD6758CCE9}"/>
              </a:ext>
            </a:extLst>
          </p:cNvPr>
          <p:cNvSpPr/>
          <p:nvPr/>
        </p:nvSpPr>
        <p:spPr>
          <a:xfrm>
            <a:off x="3389300" y="4300207"/>
            <a:ext cx="1622340" cy="287518"/>
          </a:xfrm>
          <a:prstGeom prst="roundRect">
            <a:avLst>
              <a:gd name="adj" fmla="val 8494"/>
            </a:avLst>
          </a:prstGeom>
          <a:solidFill>
            <a:srgbClr val="E7D2A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SA 48 </a:t>
            </a:r>
            <a:r>
              <a:rPr lang="en-GB" dirty="0" err="1">
                <a:solidFill>
                  <a:schemeClr val="tx1"/>
                </a:solidFill>
                <a:latin typeface="Calibri Light" panose="020F0302020204030204" pitchFamily="34" charset="0"/>
                <a:cs typeface="Calibri Light" panose="020F0302020204030204" pitchFamily="34" charset="0"/>
              </a:rPr>
              <a:t>larve</a:t>
            </a:r>
            <a:r>
              <a:rPr lang="en-GB" dirty="0">
                <a:solidFill>
                  <a:schemeClr val="tx1"/>
                </a:solidFill>
                <a:latin typeface="Calibri Light" panose="020F0302020204030204" pitchFamily="34" charset="0"/>
                <a:cs typeface="Calibri Light" panose="020F0302020204030204" pitchFamily="34" charset="0"/>
              </a:rPr>
              <a:t> </a:t>
            </a:r>
            <a:r>
              <a:rPr lang="en-GB" dirty="0" err="1">
                <a:solidFill>
                  <a:schemeClr val="tx1"/>
                </a:solidFill>
                <a:latin typeface="Calibri Light" panose="020F0302020204030204" pitchFamily="34" charset="0"/>
                <a:cs typeface="Calibri Light" panose="020F0302020204030204" pitchFamily="34" charset="0"/>
              </a:rPr>
              <a:t>verdi</a:t>
            </a:r>
            <a:endParaRPr lang="en-GB" dirty="0">
              <a:solidFill>
                <a:schemeClr val="tx1"/>
              </a:solidFill>
              <a:latin typeface="Calibri Light" panose="020F0302020204030204" pitchFamily="34" charset="0"/>
              <a:cs typeface="Calibri Light" panose="020F0302020204030204" pitchFamily="34" charset="0"/>
            </a:endParaRPr>
          </a:p>
        </p:txBody>
      </p:sp>
      <p:pic>
        <p:nvPicPr>
          <p:cNvPr id="10" name="Immagine 9" descr="Immagine che contiene serpente, mammifero, foglia, rettile&#10;&#10;Descrizione generata automaticamente">
            <a:extLst>
              <a:ext uri="{FF2B5EF4-FFF2-40B4-BE49-F238E27FC236}">
                <a16:creationId xmlns:a16="http://schemas.microsoft.com/office/drawing/2014/main" id="{2B310682-90E8-47CD-B88C-4E09DBE3F607}"/>
              </a:ext>
            </a:extLst>
          </p:cNvPr>
          <p:cNvPicPr>
            <a:picLocks noChangeAspect="1"/>
          </p:cNvPicPr>
          <p:nvPr/>
        </p:nvPicPr>
        <p:blipFill>
          <a:blip r:embed="rId5"/>
          <a:stretch>
            <a:fillRect/>
          </a:stretch>
        </p:blipFill>
        <p:spPr>
          <a:xfrm>
            <a:off x="5101100" y="3261435"/>
            <a:ext cx="1804252" cy="1736968"/>
          </a:xfrm>
          <a:prstGeom prst="rect">
            <a:avLst/>
          </a:prstGeom>
        </p:spPr>
      </p:pic>
      <p:sp>
        <p:nvSpPr>
          <p:cNvPr id="36" name="Rettangolo arrotondato 28">
            <a:extLst>
              <a:ext uri="{FF2B5EF4-FFF2-40B4-BE49-F238E27FC236}">
                <a16:creationId xmlns:a16="http://schemas.microsoft.com/office/drawing/2014/main" id="{DE22D7C4-8511-4DB0-AB7F-252E355F3C01}"/>
              </a:ext>
            </a:extLst>
          </p:cNvPr>
          <p:cNvSpPr/>
          <p:nvPr/>
        </p:nvSpPr>
        <p:spPr>
          <a:xfrm>
            <a:off x="4763541" y="3171736"/>
            <a:ext cx="1195464" cy="287518"/>
          </a:xfrm>
          <a:prstGeom prst="roundRect">
            <a:avLst>
              <a:gd name="adj" fmla="val 8494"/>
            </a:avLst>
          </a:prstGeom>
          <a:solidFill>
            <a:srgbClr val="E7D2A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alibri Light" panose="020F0302020204030204" pitchFamily="34" charset="0"/>
                <a:cs typeface="Calibri Light" panose="020F0302020204030204" pitchFamily="34" charset="0"/>
              </a:rPr>
              <a:t>Gialla</a:t>
            </a:r>
            <a:r>
              <a:rPr lang="en-GB" dirty="0">
                <a:solidFill>
                  <a:schemeClr val="tx1"/>
                </a:solidFill>
                <a:latin typeface="Calibri Light" panose="020F0302020204030204" pitchFamily="34" charset="0"/>
                <a:cs typeface="Calibri Light" panose="020F0302020204030204" pitchFamily="34" charset="0"/>
              </a:rPr>
              <a:t> 9/496</a:t>
            </a:r>
          </a:p>
        </p:txBody>
      </p:sp>
      <p:pic>
        <p:nvPicPr>
          <p:cNvPr id="14" name="Immagine 13" descr="Immagine che contiene cibo, frutto, giallo, agrume&#10;&#10;Descrizione generata automaticamente">
            <a:extLst>
              <a:ext uri="{FF2B5EF4-FFF2-40B4-BE49-F238E27FC236}">
                <a16:creationId xmlns:a16="http://schemas.microsoft.com/office/drawing/2014/main" id="{D26C93B4-809A-4978-B619-D6C15B571E6E}"/>
              </a:ext>
            </a:extLst>
          </p:cNvPr>
          <p:cNvPicPr>
            <a:picLocks noChangeAspect="1"/>
          </p:cNvPicPr>
          <p:nvPr/>
        </p:nvPicPr>
        <p:blipFill>
          <a:blip r:embed="rId6"/>
          <a:stretch>
            <a:fillRect/>
          </a:stretch>
        </p:blipFill>
        <p:spPr>
          <a:xfrm rot="10800000">
            <a:off x="7729037" y="2581832"/>
            <a:ext cx="895943" cy="2322379"/>
          </a:xfrm>
          <a:prstGeom prst="rect">
            <a:avLst/>
          </a:prstGeom>
        </p:spPr>
      </p:pic>
      <p:pic>
        <p:nvPicPr>
          <p:cNvPr id="12" name="Immagine 11" descr="Immagine che contiene bruco, invertebrato, larva, insetto&#10;&#10;Descrizione generata automaticamente">
            <a:extLst>
              <a:ext uri="{FF2B5EF4-FFF2-40B4-BE49-F238E27FC236}">
                <a16:creationId xmlns:a16="http://schemas.microsoft.com/office/drawing/2014/main" id="{66C16465-525D-4C96-A73A-0344700BFDBC}"/>
              </a:ext>
            </a:extLst>
          </p:cNvPr>
          <p:cNvPicPr>
            <a:picLocks noChangeAspect="1"/>
          </p:cNvPicPr>
          <p:nvPr/>
        </p:nvPicPr>
        <p:blipFill>
          <a:blip r:embed="rId7"/>
          <a:stretch>
            <a:fillRect/>
          </a:stretch>
        </p:blipFill>
        <p:spPr>
          <a:xfrm>
            <a:off x="6904812" y="1276890"/>
            <a:ext cx="1804252" cy="1741130"/>
          </a:xfrm>
          <a:prstGeom prst="rect">
            <a:avLst/>
          </a:prstGeom>
        </p:spPr>
      </p:pic>
      <p:sp>
        <p:nvSpPr>
          <p:cNvPr id="37" name="Rettangolo arrotondato 28">
            <a:extLst>
              <a:ext uri="{FF2B5EF4-FFF2-40B4-BE49-F238E27FC236}">
                <a16:creationId xmlns:a16="http://schemas.microsoft.com/office/drawing/2014/main" id="{285007FC-DCCE-41D2-B913-8B0F5504BA0F}"/>
              </a:ext>
            </a:extLst>
          </p:cNvPr>
          <p:cNvSpPr/>
          <p:nvPr/>
        </p:nvSpPr>
        <p:spPr>
          <a:xfrm>
            <a:off x="7038142" y="1046392"/>
            <a:ext cx="1318564" cy="287518"/>
          </a:xfrm>
          <a:prstGeom prst="roundRect">
            <a:avLst>
              <a:gd name="adj" fmla="val 8494"/>
            </a:avLst>
          </a:prstGeom>
          <a:solidFill>
            <a:srgbClr val="E7D2A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alibri Light" panose="020F0302020204030204" pitchFamily="34" charset="0"/>
                <a:cs typeface="Calibri Light" panose="020F0302020204030204" pitchFamily="34" charset="0"/>
              </a:rPr>
              <a:t>Orgosolo</a:t>
            </a:r>
            <a:r>
              <a:rPr lang="en-GB" dirty="0">
                <a:solidFill>
                  <a:schemeClr val="tx1"/>
                </a:solidFill>
                <a:latin typeface="Calibri Light" panose="020F0302020204030204" pitchFamily="34" charset="0"/>
                <a:cs typeface="Calibri Light" panose="020F0302020204030204" pitchFamily="34" charset="0"/>
              </a:rPr>
              <a:t> </a:t>
            </a:r>
            <a:r>
              <a:rPr lang="en-GB" dirty="0" err="1">
                <a:solidFill>
                  <a:schemeClr val="tx1"/>
                </a:solidFill>
                <a:latin typeface="Calibri Light" panose="020F0302020204030204" pitchFamily="34" charset="0"/>
                <a:cs typeface="Calibri Light" panose="020F0302020204030204" pitchFamily="34" charset="0"/>
              </a:rPr>
              <a:t>giallo</a:t>
            </a:r>
            <a:endParaRPr lang="en-GB" dirty="0">
              <a:solidFill>
                <a:schemeClr val="tx1"/>
              </a:solidFill>
              <a:latin typeface="Calibri Light" panose="020F0302020204030204" pitchFamily="34" charset="0"/>
              <a:cs typeface="Calibri Light" panose="020F0302020204030204" pitchFamily="34" charset="0"/>
            </a:endParaRPr>
          </a:p>
        </p:txBody>
      </p:sp>
      <p:sp>
        <p:nvSpPr>
          <p:cNvPr id="16" name="Ovale 15"/>
          <p:cNvSpPr/>
          <p:nvPr/>
        </p:nvSpPr>
        <p:spPr>
          <a:xfrm>
            <a:off x="378274" y="2071971"/>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15</a:t>
            </a:r>
            <a:endParaRPr lang="en-GB" sz="2400" dirty="0"/>
          </a:p>
        </p:txBody>
      </p:sp>
    </p:spTree>
    <p:extLst>
      <p:ext uri="{BB962C8B-B14F-4D97-AF65-F5344CB8AC3E}">
        <p14:creationId xmlns:p14="http://schemas.microsoft.com/office/powerpoint/2010/main" val="354960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2" name="Gruppo 1"/>
          <p:cNvGrpSpPr/>
          <p:nvPr/>
        </p:nvGrpSpPr>
        <p:grpSpPr>
          <a:xfrm>
            <a:off x="2706198" y="1734582"/>
            <a:ext cx="6437803" cy="3752945"/>
            <a:chOff x="3608264" y="1906375"/>
            <a:chExt cx="8583737" cy="5003927"/>
          </a:xfrm>
        </p:grpSpPr>
        <p:sp>
          <p:nvSpPr>
            <p:cNvPr id="9" name="Rettangolo 8"/>
            <p:cNvSpPr/>
            <p:nvPr/>
          </p:nvSpPr>
          <p:spPr>
            <a:xfrm>
              <a:off x="8117841" y="1906375"/>
              <a:ext cx="4074160" cy="126000"/>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Freccia curva 23"/>
            <p:cNvSpPr/>
            <p:nvPr/>
          </p:nvSpPr>
          <p:spPr>
            <a:xfrm>
              <a:off x="3608264" y="1906375"/>
              <a:ext cx="5136590" cy="5003927"/>
            </a:xfrm>
            <a:prstGeom prst="bentArrow">
              <a:avLst>
                <a:gd name="adj1" fmla="val 19054"/>
                <a:gd name="adj2" fmla="val 1269"/>
                <a:gd name="adj3" fmla="val 0"/>
                <a:gd name="adj4" fmla="val 57534"/>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30" name="Rettangolo 29"/>
          <p:cNvSpPr/>
          <p:nvPr/>
        </p:nvSpPr>
        <p:spPr>
          <a:xfrm>
            <a:off x="5282655" y="1636637"/>
            <a:ext cx="2770310"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the </a:t>
            </a:r>
            <a:r>
              <a:rPr lang="en-GB" sz="1200" b="1" cap="small" dirty="0" err="1">
                <a:latin typeface="Calibri Light" panose="020F0302020204030204" pitchFamily="34" charset="0"/>
                <a:cs typeface="Calibri Light" panose="020F0302020204030204" pitchFamily="34" charset="0"/>
              </a:rPr>
              <a:t>Spallanzani</a:t>
            </a:r>
            <a:r>
              <a:rPr lang="en-GB" sz="1200" b="1" cap="small" dirty="0">
                <a:latin typeface="Calibri Light" panose="020F0302020204030204" pitchFamily="34" charset="0"/>
                <a:cs typeface="Calibri Light" panose="020F0302020204030204" pitchFamily="34" charset="0"/>
              </a:rPr>
              <a:t> Institute</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575172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75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647700" y="519113"/>
            <a:ext cx="3886442" cy="1756832"/>
          </a:xfrm>
          <a:prstGeom prst="roundRect">
            <a:avLst>
              <a:gd name="adj" fmla="val 8494"/>
            </a:avLst>
          </a:prstGeom>
          <a:solidFill>
            <a:srgbClr val="F9EDAF"/>
          </a:solidFill>
          <a:ln w="50800">
            <a:solidFill>
              <a:srgbClr val="F3DC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844671" y="1203429"/>
            <a:ext cx="3492500" cy="1015663"/>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the strains conserved at the Spallanzani Institute, donated to the Sericulture laboratory of Padova in 1963</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07230" y="733933"/>
            <a:ext cx="3567382" cy="307777"/>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obtained from the </a:t>
            </a:r>
            <a:r>
              <a:rPr lang="en-GB" b="1" cap="small" dirty="0" err="1">
                <a:latin typeface="Calibri Light" panose="020F0302020204030204" pitchFamily="34" charset="0"/>
                <a:ea typeface="Calibri Light" panose="020F0302020204030204" pitchFamily="34" charset="0"/>
                <a:cs typeface="Calibri Light" panose="020F0302020204030204" pitchFamily="34" charset="0"/>
              </a:rPr>
              <a:t>Spallanzani</a:t>
            </a:r>
            <a:r>
              <a:rPr lang="en-GB" b="1" cap="small" dirty="0">
                <a:latin typeface="Calibri Light" panose="020F0302020204030204" pitchFamily="34" charset="0"/>
                <a:ea typeface="Calibri Light" panose="020F0302020204030204" pitchFamily="34" charset="0"/>
                <a:cs typeface="Calibri Light" panose="020F0302020204030204" pitchFamily="34" charset="0"/>
              </a:rPr>
              <a:t> Institute</a:t>
            </a:r>
          </a:p>
        </p:txBody>
      </p:sp>
      <p:pic>
        <p:nvPicPr>
          <p:cNvPr id="5" name="Immagine 4" descr="Immagine che contiene bruco, larva, invertebrato, insetto&#10;&#10;Descrizione generata automaticamente">
            <a:extLst>
              <a:ext uri="{FF2B5EF4-FFF2-40B4-BE49-F238E27FC236}">
                <a16:creationId xmlns:a16="http://schemas.microsoft.com/office/drawing/2014/main" id="{A218EAE2-F8AB-47ED-879B-6C9B9A194435}"/>
              </a:ext>
            </a:extLst>
          </p:cNvPr>
          <p:cNvPicPr>
            <a:picLocks noChangeAspect="1"/>
          </p:cNvPicPr>
          <p:nvPr/>
        </p:nvPicPr>
        <p:blipFill>
          <a:blip r:embed="rId2"/>
          <a:stretch>
            <a:fillRect/>
          </a:stretch>
        </p:blipFill>
        <p:spPr>
          <a:xfrm>
            <a:off x="4861221" y="260810"/>
            <a:ext cx="2065132" cy="2027512"/>
          </a:xfrm>
          <a:prstGeom prst="rect">
            <a:avLst/>
          </a:prstGeom>
        </p:spPr>
      </p:pic>
      <p:pic>
        <p:nvPicPr>
          <p:cNvPr id="3" name="Immagine 2" descr="Immagine che contiene cibo&#10;&#10;Descrizione generata automaticamente">
            <a:extLst>
              <a:ext uri="{FF2B5EF4-FFF2-40B4-BE49-F238E27FC236}">
                <a16:creationId xmlns:a16="http://schemas.microsoft.com/office/drawing/2014/main" id="{2668C678-241A-4863-80CA-09FE65433BF6}"/>
              </a:ext>
            </a:extLst>
          </p:cNvPr>
          <p:cNvPicPr>
            <a:picLocks noChangeAspect="1"/>
          </p:cNvPicPr>
          <p:nvPr/>
        </p:nvPicPr>
        <p:blipFill>
          <a:blip r:embed="rId3"/>
          <a:stretch>
            <a:fillRect/>
          </a:stretch>
        </p:blipFill>
        <p:spPr>
          <a:xfrm>
            <a:off x="6645747" y="260810"/>
            <a:ext cx="1716027" cy="1716027"/>
          </a:xfrm>
          <a:prstGeom prst="rect">
            <a:avLst/>
          </a:prstGeom>
        </p:spPr>
      </p:pic>
      <p:pic>
        <p:nvPicPr>
          <p:cNvPr id="8" name="Immagine 7" descr="Immagine che contiene bruco, invertebrato, larva, insetto&#10;&#10;Descrizione generata automaticamente">
            <a:extLst>
              <a:ext uri="{FF2B5EF4-FFF2-40B4-BE49-F238E27FC236}">
                <a16:creationId xmlns:a16="http://schemas.microsoft.com/office/drawing/2014/main" id="{7B6D318A-DFAE-41F6-9AB7-8EAFEB87D839}"/>
              </a:ext>
            </a:extLst>
          </p:cNvPr>
          <p:cNvPicPr>
            <a:picLocks noChangeAspect="1"/>
          </p:cNvPicPr>
          <p:nvPr/>
        </p:nvPicPr>
        <p:blipFill>
          <a:blip r:embed="rId4"/>
          <a:stretch>
            <a:fillRect/>
          </a:stretch>
        </p:blipFill>
        <p:spPr>
          <a:xfrm>
            <a:off x="3384798" y="2558702"/>
            <a:ext cx="1783444" cy="1802621"/>
          </a:xfrm>
          <a:prstGeom prst="rect">
            <a:avLst/>
          </a:prstGeom>
        </p:spPr>
      </p:pic>
      <p:pic>
        <p:nvPicPr>
          <p:cNvPr id="10" name="Immagine 9" descr="Immagine che contiene cibo, agrume, interno, giallo&#10;&#10;Descrizione generata automaticamente">
            <a:extLst>
              <a:ext uri="{FF2B5EF4-FFF2-40B4-BE49-F238E27FC236}">
                <a16:creationId xmlns:a16="http://schemas.microsoft.com/office/drawing/2014/main" id="{9AD30020-8BCA-4E32-8E37-C8AB0C13FBA5}"/>
              </a:ext>
            </a:extLst>
          </p:cNvPr>
          <p:cNvPicPr>
            <a:picLocks noChangeAspect="1"/>
          </p:cNvPicPr>
          <p:nvPr/>
        </p:nvPicPr>
        <p:blipFill>
          <a:blip r:embed="rId5"/>
          <a:stretch>
            <a:fillRect/>
          </a:stretch>
        </p:blipFill>
        <p:spPr>
          <a:xfrm>
            <a:off x="4900351" y="2435863"/>
            <a:ext cx="1326666" cy="1441112"/>
          </a:xfrm>
          <a:prstGeom prst="rect">
            <a:avLst/>
          </a:prstGeom>
        </p:spPr>
      </p:pic>
      <p:sp>
        <p:nvSpPr>
          <p:cNvPr id="30" name="Rettangolo arrotondato 28">
            <a:extLst>
              <a:ext uri="{FF2B5EF4-FFF2-40B4-BE49-F238E27FC236}">
                <a16:creationId xmlns:a16="http://schemas.microsoft.com/office/drawing/2014/main" id="{E223F073-C0E0-480A-B158-1A785695531C}"/>
              </a:ext>
            </a:extLst>
          </p:cNvPr>
          <p:cNvSpPr/>
          <p:nvPr/>
        </p:nvSpPr>
        <p:spPr>
          <a:xfrm>
            <a:off x="3726610" y="4361323"/>
            <a:ext cx="1254390" cy="361963"/>
          </a:xfrm>
          <a:prstGeom prst="roundRect">
            <a:avLst>
              <a:gd name="adj" fmla="val 8494"/>
            </a:avLst>
          </a:prstGeom>
          <a:solidFill>
            <a:srgbClr val="F9EDA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Sejaku</a:t>
            </a:r>
            <a:r>
              <a:rPr lang="en-GB" dirty="0">
                <a:solidFill>
                  <a:schemeClr val="tx1"/>
                </a:solidFill>
              </a:rPr>
              <a:t> green</a:t>
            </a:r>
          </a:p>
        </p:txBody>
      </p:sp>
      <p:sp>
        <p:nvSpPr>
          <p:cNvPr id="32" name="Rettangolo arrotondato 28">
            <a:extLst>
              <a:ext uri="{FF2B5EF4-FFF2-40B4-BE49-F238E27FC236}">
                <a16:creationId xmlns:a16="http://schemas.microsoft.com/office/drawing/2014/main" id="{621C591B-8CF7-4FE0-B1A8-7642533EEC72}"/>
              </a:ext>
            </a:extLst>
          </p:cNvPr>
          <p:cNvSpPr/>
          <p:nvPr/>
        </p:nvSpPr>
        <p:spPr>
          <a:xfrm>
            <a:off x="6771709" y="1972518"/>
            <a:ext cx="762106" cy="361963"/>
          </a:xfrm>
          <a:prstGeom prst="roundRect">
            <a:avLst>
              <a:gd name="adj" fmla="val 8494"/>
            </a:avLst>
          </a:prstGeom>
          <a:solidFill>
            <a:srgbClr val="F9EDA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Albini</a:t>
            </a:r>
            <a:endParaRPr lang="en-GB" dirty="0">
              <a:solidFill>
                <a:schemeClr val="tx1"/>
              </a:solidFill>
            </a:endParaRPr>
          </a:p>
        </p:txBody>
      </p:sp>
      <p:pic>
        <p:nvPicPr>
          <p:cNvPr id="12" name="Immagine 11" descr="Immagine che contiene interno&#10;&#10;Descrizione generata automaticamente">
            <a:extLst>
              <a:ext uri="{FF2B5EF4-FFF2-40B4-BE49-F238E27FC236}">
                <a16:creationId xmlns:a16="http://schemas.microsoft.com/office/drawing/2014/main" id="{809FAAA3-D131-4743-A81D-66C1ABA87744}"/>
              </a:ext>
            </a:extLst>
          </p:cNvPr>
          <p:cNvPicPr>
            <a:picLocks noChangeAspect="1"/>
          </p:cNvPicPr>
          <p:nvPr/>
        </p:nvPicPr>
        <p:blipFill>
          <a:blip r:embed="rId6"/>
          <a:stretch>
            <a:fillRect/>
          </a:stretch>
        </p:blipFill>
        <p:spPr>
          <a:xfrm>
            <a:off x="6703091" y="2722735"/>
            <a:ext cx="799315" cy="1715862"/>
          </a:xfrm>
          <a:prstGeom prst="rect">
            <a:avLst/>
          </a:prstGeom>
        </p:spPr>
      </p:pic>
      <p:pic>
        <p:nvPicPr>
          <p:cNvPr id="14" name="Immagine 13" descr="Immagine che contiene invertebrato, bruco, insetto, larva&#10;&#10;Descrizione generata automaticamente">
            <a:extLst>
              <a:ext uri="{FF2B5EF4-FFF2-40B4-BE49-F238E27FC236}">
                <a16:creationId xmlns:a16="http://schemas.microsoft.com/office/drawing/2014/main" id="{2716816F-8AED-4FA3-BB54-4CF7417E4A91}"/>
              </a:ext>
            </a:extLst>
          </p:cNvPr>
          <p:cNvPicPr>
            <a:picLocks noChangeAspect="1"/>
          </p:cNvPicPr>
          <p:nvPr/>
        </p:nvPicPr>
        <p:blipFill>
          <a:blip r:embed="rId7"/>
          <a:stretch>
            <a:fillRect/>
          </a:stretch>
        </p:blipFill>
        <p:spPr>
          <a:xfrm>
            <a:off x="7307632" y="2954848"/>
            <a:ext cx="1656607" cy="1731583"/>
          </a:xfrm>
          <a:prstGeom prst="rect">
            <a:avLst/>
          </a:prstGeom>
        </p:spPr>
      </p:pic>
      <p:sp>
        <p:nvSpPr>
          <p:cNvPr id="33" name="Rettangolo arrotondato 28">
            <a:extLst>
              <a:ext uri="{FF2B5EF4-FFF2-40B4-BE49-F238E27FC236}">
                <a16:creationId xmlns:a16="http://schemas.microsoft.com/office/drawing/2014/main" id="{59503E70-5A60-42A9-BF1F-BFD8BD65984C}"/>
              </a:ext>
            </a:extLst>
          </p:cNvPr>
          <p:cNvSpPr/>
          <p:nvPr/>
        </p:nvSpPr>
        <p:spPr>
          <a:xfrm>
            <a:off x="6053242" y="4311387"/>
            <a:ext cx="1254390" cy="571303"/>
          </a:xfrm>
          <a:prstGeom prst="roundRect">
            <a:avLst>
              <a:gd name="adj" fmla="val 8494"/>
            </a:avLst>
          </a:prstGeom>
          <a:solidFill>
            <a:srgbClr val="F9EDAF"/>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rPr>
              <a:t>Orgosolo</a:t>
            </a:r>
            <a:r>
              <a:rPr lang="en-GB" dirty="0">
                <a:solidFill>
                  <a:schemeClr val="tx1"/>
                </a:solidFill>
              </a:rPr>
              <a:t> Bianco</a:t>
            </a:r>
          </a:p>
        </p:txBody>
      </p:sp>
      <p:pic>
        <p:nvPicPr>
          <p:cNvPr id="35" name="Immagine 34">
            <a:extLst>
              <a:ext uri="{FF2B5EF4-FFF2-40B4-BE49-F238E27FC236}">
                <a16:creationId xmlns:a16="http://schemas.microsoft.com/office/drawing/2014/main" id="{FC10791B-B8F0-4C4F-AB81-7E73D198F63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32" r="5073"/>
          <a:stretch/>
        </p:blipFill>
        <p:spPr>
          <a:xfrm>
            <a:off x="564358" y="2744896"/>
            <a:ext cx="2425700" cy="2406650"/>
          </a:xfrm>
          <a:prstGeom prst="roundRect">
            <a:avLst>
              <a:gd name="adj" fmla="val 8594"/>
            </a:avLst>
          </a:prstGeom>
          <a:solidFill>
            <a:srgbClr val="FFFFFF">
              <a:shade val="85000"/>
            </a:srgbClr>
          </a:solidFill>
          <a:ln>
            <a:noFill/>
          </a:ln>
          <a:effectLst/>
        </p:spPr>
      </p:pic>
      <p:sp>
        <p:nvSpPr>
          <p:cNvPr id="15" name="Ovale 14">
            <a:extLst>
              <a:ext uri="{FF2B5EF4-FFF2-40B4-BE49-F238E27FC236}">
                <a16:creationId xmlns:a16="http://schemas.microsoft.com/office/drawing/2014/main" id="{6D68150F-CD7A-410C-9FB5-D6CBB975E714}"/>
              </a:ext>
            </a:extLst>
          </p:cNvPr>
          <p:cNvSpPr/>
          <p:nvPr/>
        </p:nvSpPr>
        <p:spPr>
          <a:xfrm>
            <a:off x="2125997" y="3139891"/>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BAF91FA6-C2AA-4BFB-9E80-CE6B692A6F3D}"/>
              </a:ext>
            </a:extLst>
          </p:cNvPr>
          <p:cNvSpPr/>
          <p:nvPr/>
        </p:nvSpPr>
        <p:spPr>
          <a:xfrm>
            <a:off x="1868085" y="3399503"/>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3A036183-CFED-4F1B-A717-91CAA3E80937}"/>
              </a:ext>
            </a:extLst>
          </p:cNvPr>
          <p:cNvSpPr/>
          <p:nvPr/>
        </p:nvSpPr>
        <p:spPr>
          <a:xfrm>
            <a:off x="2333026" y="4661265"/>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0577DF78-118F-4BC2-B8F3-227765E3F7FE}"/>
              </a:ext>
            </a:extLst>
          </p:cNvPr>
          <p:cNvSpPr/>
          <p:nvPr/>
        </p:nvSpPr>
        <p:spPr>
          <a:xfrm>
            <a:off x="1004024" y="3398143"/>
            <a:ext cx="252111" cy="260810"/>
          </a:xfrm>
          <a:prstGeom prst="ellipse">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Ovale 38"/>
          <p:cNvSpPr/>
          <p:nvPr/>
        </p:nvSpPr>
        <p:spPr>
          <a:xfrm>
            <a:off x="382138" y="1945705"/>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7</a:t>
            </a:r>
            <a:endParaRPr lang="en-GB" sz="2400" dirty="0"/>
          </a:p>
        </p:txBody>
      </p:sp>
    </p:spTree>
    <p:extLst>
      <p:ext uri="{BB962C8B-B14F-4D97-AF65-F5344CB8AC3E}">
        <p14:creationId xmlns:p14="http://schemas.microsoft.com/office/powerpoint/2010/main" val="296732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500"/>
                                        <p:tgtEl>
                                          <p:spTgt spid="30"/>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3" name="Gruppo 2"/>
          <p:cNvGrpSpPr/>
          <p:nvPr/>
        </p:nvGrpSpPr>
        <p:grpSpPr>
          <a:xfrm>
            <a:off x="3766120" y="1864125"/>
            <a:ext cx="5377880" cy="3684445"/>
            <a:chOff x="5021493" y="2079100"/>
            <a:chExt cx="7170507" cy="4912593"/>
          </a:xfrm>
        </p:grpSpPr>
        <p:sp>
          <p:nvSpPr>
            <p:cNvPr id="11" name="Rettangolo 10"/>
            <p:cNvSpPr/>
            <p:nvPr/>
          </p:nvSpPr>
          <p:spPr>
            <a:xfrm>
              <a:off x="10060940" y="2079100"/>
              <a:ext cx="2131060" cy="594000"/>
            </a:xfrm>
            <a:prstGeom prst="rect">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Freccia curva 22"/>
            <p:cNvSpPr/>
            <p:nvPr/>
          </p:nvSpPr>
          <p:spPr>
            <a:xfrm>
              <a:off x="5021493" y="2080414"/>
              <a:ext cx="5136590" cy="4911279"/>
            </a:xfrm>
            <a:prstGeom prst="bentArrow">
              <a:avLst>
                <a:gd name="adj1" fmla="val 19054"/>
                <a:gd name="adj2" fmla="val 6047"/>
                <a:gd name="adj3" fmla="val 0"/>
                <a:gd name="adj4" fmla="val 57534"/>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2" name="Gruppo 1"/>
          <p:cNvGrpSpPr/>
          <p:nvPr/>
        </p:nvGrpSpPr>
        <p:grpSpPr>
          <a:xfrm>
            <a:off x="2706198" y="1734582"/>
            <a:ext cx="6437803" cy="3752945"/>
            <a:chOff x="3608264" y="1906375"/>
            <a:chExt cx="8583737" cy="5003927"/>
          </a:xfrm>
        </p:grpSpPr>
        <p:sp>
          <p:nvSpPr>
            <p:cNvPr id="9" name="Rettangolo 8"/>
            <p:cNvSpPr/>
            <p:nvPr/>
          </p:nvSpPr>
          <p:spPr>
            <a:xfrm>
              <a:off x="8117841" y="1906375"/>
              <a:ext cx="4074160" cy="126000"/>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Freccia curva 23"/>
            <p:cNvSpPr/>
            <p:nvPr/>
          </p:nvSpPr>
          <p:spPr>
            <a:xfrm>
              <a:off x="3608264" y="1906375"/>
              <a:ext cx="5136590" cy="5003927"/>
            </a:xfrm>
            <a:prstGeom prst="bentArrow">
              <a:avLst>
                <a:gd name="adj1" fmla="val 19054"/>
                <a:gd name="adj2" fmla="val 1269"/>
                <a:gd name="adj3" fmla="val 0"/>
                <a:gd name="adj4" fmla="val 57534"/>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30" name="Rettangolo 29"/>
          <p:cNvSpPr/>
          <p:nvPr/>
        </p:nvSpPr>
        <p:spPr>
          <a:xfrm>
            <a:off x="5282655" y="1636637"/>
            <a:ext cx="2770310"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the </a:t>
            </a:r>
            <a:r>
              <a:rPr lang="en-GB" sz="1200" b="1" cap="small" dirty="0" err="1">
                <a:latin typeface="Calibri Light" panose="020F0302020204030204" pitchFamily="34" charset="0"/>
                <a:cs typeface="Calibri Light" panose="020F0302020204030204" pitchFamily="34" charset="0"/>
              </a:rPr>
              <a:t>Spallanzani</a:t>
            </a:r>
            <a:r>
              <a:rPr lang="en-GB" sz="1200" b="1" cap="small" dirty="0">
                <a:latin typeface="Calibri Light" panose="020F0302020204030204" pitchFamily="34" charset="0"/>
                <a:cs typeface="Calibri Light" panose="020F0302020204030204" pitchFamily="34" charset="0"/>
              </a:rPr>
              <a:t> Institute</a:t>
            </a:r>
          </a:p>
        </p:txBody>
      </p:sp>
      <p:sp>
        <p:nvSpPr>
          <p:cNvPr id="31" name="Rettangolo 30"/>
          <p:cNvSpPr/>
          <p:nvPr/>
        </p:nvSpPr>
        <p:spPr>
          <a:xfrm>
            <a:off x="5505227" y="1903420"/>
            <a:ext cx="3460086" cy="461665"/>
          </a:xfrm>
          <a:prstGeom prst="rect">
            <a:avLst/>
          </a:prstGeom>
        </p:spPr>
        <p:txBody>
          <a:bodyPr wrap="square">
            <a:spAutoFit/>
          </a:bodyPr>
          <a:lstStyle/>
          <a:p>
            <a:pPr algn="ctr"/>
            <a:r>
              <a:rPr lang="en-GB" sz="1200" b="1" cap="small" dirty="0">
                <a:latin typeface="Calibri Light" panose="020F0302020204030204" pitchFamily="34" charset="0"/>
                <a:cs typeface="Calibri Light" panose="020F0302020204030204" pitchFamily="34" charset="0"/>
              </a:rPr>
              <a:t>Strains from San Giacomo di </a:t>
            </a:r>
            <a:r>
              <a:rPr lang="en-GB" sz="1200" b="1" cap="small" dirty="0" err="1">
                <a:latin typeface="Calibri Light" panose="020F0302020204030204" pitchFamily="34" charset="0"/>
                <a:cs typeface="Calibri Light" panose="020F0302020204030204" pitchFamily="34" charset="0"/>
              </a:rPr>
              <a:t>Veglia</a:t>
            </a:r>
            <a:r>
              <a:rPr lang="en-GB" sz="1200" b="1" cap="small" dirty="0">
                <a:latin typeface="Calibri Light" panose="020F0302020204030204" pitchFamily="34" charset="0"/>
                <a:cs typeface="Calibri Light" panose="020F0302020204030204" pitchFamily="34" charset="0"/>
              </a:rPr>
              <a:t> reproduction centre</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5284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arrotondato 28">
            <a:extLst>
              <a:ext uri="{FF2B5EF4-FFF2-40B4-BE49-F238E27FC236}">
                <a16:creationId xmlns:a16="http://schemas.microsoft.com/office/drawing/2014/main" id="{3A28A166-2A68-42A8-B893-38612F30DE65}"/>
              </a:ext>
            </a:extLst>
          </p:cNvPr>
          <p:cNvSpPr/>
          <p:nvPr/>
        </p:nvSpPr>
        <p:spPr>
          <a:xfrm>
            <a:off x="3474458" y="3012856"/>
            <a:ext cx="899901" cy="387493"/>
          </a:xfrm>
          <a:prstGeom prst="roundRect">
            <a:avLst>
              <a:gd name="adj" fmla="val 8494"/>
            </a:avLst>
          </a:prstGeom>
          <a:solidFill>
            <a:srgbClr val="F7CAC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BC 17</a:t>
            </a:r>
          </a:p>
        </p:txBody>
      </p:sp>
      <p:sp>
        <p:nvSpPr>
          <p:cNvPr id="29" name="Rettangolo arrotondato 28"/>
          <p:cNvSpPr/>
          <p:nvPr/>
        </p:nvSpPr>
        <p:spPr>
          <a:xfrm>
            <a:off x="685558" y="535245"/>
            <a:ext cx="3886442" cy="1688808"/>
          </a:xfrm>
          <a:prstGeom prst="roundRect">
            <a:avLst>
              <a:gd name="adj" fmla="val 8494"/>
            </a:avLst>
          </a:prstGeom>
          <a:solidFill>
            <a:srgbClr val="F7CAC2"/>
          </a:solidFill>
          <a:ln w="50800">
            <a:solidFill>
              <a:srgbClr val="EA9E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882529" y="1360067"/>
            <a:ext cx="3492500" cy="646331"/>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the strains used at the Centre for “parent” egg production in San Giacomo di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Veglia</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(Treviso, Italy). Transferred to Padova in 1979.</a:t>
            </a:r>
          </a:p>
        </p:txBody>
      </p:sp>
      <p:sp>
        <p:nvSpPr>
          <p:cNvPr id="31" name="Rettangolo 30"/>
          <p:cNvSpPr/>
          <p:nvPr/>
        </p:nvSpPr>
        <p:spPr>
          <a:xfrm>
            <a:off x="845088" y="715215"/>
            <a:ext cx="3567382" cy="523220"/>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from the Centre for egg production of San Giacomo di </a:t>
            </a:r>
            <a:r>
              <a:rPr lang="en-GB" b="1" cap="small" dirty="0" err="1">
                <a:latin typeface="Calibri Light" panose="020F0302020204030204" pitchFamily="34" charset="0"/>
                <a:ea typeface="Calibri Light" panose="020F0302020204030204" pitchFamily="34" charset="0"/>
                <a:cs typeface="Calibri Light" panose="020F0302020204030204" pitchFamily="34" charset="0"/>
              </a:rPr>
              <a:t>Veglia</a:t>
            </a:r>
            <a:endParaRPr lang="en-GB" b="1" cap="small"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0" name="Rettangolo arrotondato 28">
            <a:extLst>
              <a:ext uri="{FF2B5EF4-FFF2-40B4-BE49-F238E27FC236}">
                <a16:creationId xmlns:a16="http://schemas.microsoft.com/office/drawing/2014/main" id="{89094C16-03F4-4E53-8F11-96ABF390A930}"/>
              </a:ext>
            </a:extLst>
          </p:cNvPr>
          <p:cNvSpPr/>
          <p:nvPr/>
        </p:nvSpPr>
        <p:spPr>
          <a:xfrm>
            <a:off x="7338825" y="2946154"/>
            <a:ext cx="899901" cy="387493"/>
          </a:xfrm>
          <a:prstGeom prst="roundRect">
            <a:avLst>
              <a:gd name="adj" fmla="val 8494"/>
            </a:avLst>
          </a:prstGeom>
          <a:solidFill>
            <a:srgbClr val="F7CAC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RC 33</a:t>
            </a:r>
          </a:p>
        </p:txBody>
      </p:sp>
      <p:pic>
        <p:nvPicPr>
          <p:cNvPr id="4" name="Immagine 3" descr="Immagine che contiene invertebrato, bruco, insetto, larva&#10;&#10;Descrizione generata automaticamente">
            <a:extLst>
              <a:ext uri="{FF2B5EF4-FFF2-40B4-BE49-F238E27FC236}">
                <a16:creationId xmlns:a16="http://schemas.microsoft.com/office/drawing/2014/main" id="{C91B6EEE-74FC-40CB-A0C0-DF73CD230A9B}"/>
              </a:ext>
            </a:extLst>
          </p:cNvPr>
          <p:cNvPicPr>
            <a:picLocks noChangeAspect="1"/>
          </p:cNvPicPr>
          <p:nvPr/>
        </p:nvPicPr>
        <p:blipFill>
          <a:blip r:embed="rId2"/>
          <a:stretch>
            <a:fillRect/>
          </a:stretch>
        </p:blipFill>
        <p:spPr>
          <a:xfrm rot="770287">
            <a:off x="5931830" y="3081580"/>
            <a:ext cx="2077196" cy="1901328"/>
          </a:xfrm>
          <a:prstGeom prst="rect">
            <a:avLst/>
          </a:prstGeom>
        </p:spPr>
      </p:pic>
      <p:sp>
        <p:nvSpPr>
          <p:cNvPr id="33" name="Rettangolo arrotondato 28">
            <a:extLst>
              <a:ext uri="{FF2B5EF4-FFF2-40B4-BE49-F238E27FC236}">
                <a16:creationId xmlns:a16="http://schemas.microsoft.com/office/drawing/2014/main" id="{CFB5A551-EE89-4D3B-A0C1-698D49484C55}"/>
              </a:ext>
            </a:extLst>
          </p:cNvPr>
          <p:cNvSpPr/>
          <p:nvPr/>
        </p:nvSpPr>
        <p:spPr>
          <a:xfrm>
            <a:off x="7086616" y="2209627"/>
            <a:ext cx="899901" cy="387493"/>
          </a:xfrm>
          <a:prstGeom prst="roundRect">
            <a:avLst>
              <a:gd name="adj" fmla="val 8494"/>
            </a:avLst>
          </a:prstGeom>
          <a:solidFill>
            <a:srgbClr val="F7CAC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R 3G</a:t>
            </a:r>
          </a:p>
        </p:txBody>
      </p:sp>
      <p:pic>
        <p:nvPicPr>
          <p:cNvPr id="8" name="Immagine 7" descr="Immagine che contiene invertebrato, bruco, larva, insetto&#10;&#10;Descrizione generata automaticamente">
            <a:extLst>
              <a:ext uri="{FF2B5EF4-FFF2-40B4-BE49-F238E27FC236}">
                <a16:creationId xmlns:a16="http://schemas.microsoft.com/office/drawing/2014/main" id="{B65B06B5-D7DA-4585-A90C-AAB796F2F05B}"/>
              </a:ext>
            </a:extLst>
          </p:cNvPr>
          <p:cNvPicPr>
            <a:picLocks noChangeAspect="1"/>
          </p:cNvPicPr>
          <p:nvPr/>
        </p:nvPicPr>
        <p:blipFill>
          <a:blip r:embed="rId3"/>
          <a:stretch>
            <a:fillRect/>
          </a:stretch>
        </p:blipFill>
        <p:spPr>
          <a:xfrm rot="2038591">
            <a:off x="3082123" y="3249907"/>
            <a:ext cx="1957532" cy="1789471"/>
          </a:xfrm>
          <a:prstGeom prst="rect">
            <a:avLst/>
          </a:prstGeom>
        </p:spPr>
      </p:pic>
      <p:pic>
        <p:nvPicPr>
          <p:cNvPr id="12" name="Immagine 11" descr="Immagine che contiene palla, cibo, giallo&#10;&#10;Descrizione generata automaticamente">
            <a:extLst>
              <a:ext uri="{FF2B5EF4-FFF2-40B4-BE49-F238E27FC236}">
                <a16:creationId xmlns:a16="http://schemas.microsoft.com/office/drawing/2014/main" id="{F5C351A3-FAF4-4A6F-971C-D958ED112C22}"/>
              </a:ext>
            </a:extLst>
          </p:cNvPr>
          <p:cNvPicPr>
            <a:picLocks noChangeAspect="1"/>
          </p:cNvPicPr>
          <p:nvPr/>
        </p:nvPicPr>
        <p:blipFill>
          <a:blip r:embed="rId4"/>
          <a:stretch>
            <a:fillRect/>
          </a:stretch>
        </p:blipFill>
        <p:spPr>
          <a:xfrm>
            <a:off x="6793315" y="395266"/>
            <a:ext cx="1523936" cy="1551122"/>
          </a:xfrm>
          <a:prstGeom prst="rect">
            <a:avLst/>
          </a:prstGeom>
        </p:spPr>
      </p:pic>
      <p:pic>
        <p:nvPicPr>
          <p:cNvPr id="14" name="Immagine 13" descr="Immagine che contiene bruco, invertebrato, larva, insetto&#10;&#10;Descrizione generata automaticamente">
            <a:extLst>
              <a:ext uri="{FF2B5EF4-FFF2-40B4-BE49-F238E27FC236}">
                <a16:creationId xmlns:a16="http://schemas.microsoft.com/office/drawing/2014/main" id="{A05F9B37-CDB4-43F2-AF42-FE64585FD096}"/>
              </a:ext>
            </a:extLst>
          </p:cNvPr>
          <p:cNvPicPr>
            <a:picLocks noChangeAspect="1"/>
          </p:cNvPicPr>
          <p:nvPr/>
        </p:nvPicPr>
        <p:blipFill>
          <a:blip r:embed="rId5"/>
          <a:stretch>
            <a:fillRect/>
          </a:stretch>
        </p:blipFill>
        <p:spPr>
          <a:xfrm rot="20685876">
            <a:off x="5093848" y="605723"/>
            <a:ext cx="2286766" cy="2155018"/>
          </a:xfrm>
          <a:prstGeom prst="rect">
            <a:avLst/>
          </a:prstGeom>
        </p:spPr>
      </p:pic>
      <p:pic>
        <p:nvPicPr>
          <p:cNvPr id="34" name="Immagine 33">
            <a:extLst>
              <a:ext uri="{FF2B5EF4-FFF2-40B4-BE49-F238E27FC236}">
                <a16:creationId xmlns:a16="http://schemas.microsoft.com/office/drawing/2014/main" id="{E47705FF-B679-4B1D-AF39-03DC4ABD04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932" r="5073"/>
          <a:stretch/>
        </p:blipFill>
        <p:spPr>
          <a:xfrm>
            <a:off x="355090" y="2404023"/>
            <a:ext cx="2425700" cy="2406650"/>
          </a:xfrm>
          <a:prstGeom prst="roundRect">
            <a:avLst>
              <a:gd name="adj" fmla="val 8594"/>
            </a:avLst>
          </a:prstGeom>
          <a:solidFill>
            <a:srgbClr val="FFFFFF">
              <a:shade val="85000"/>
            </a:srgbClr>
          </a:solidFill>
          <a:ln>
            <a:noFill/>
          </a:ln>
          <a:effectLst/>
        </p:spPr>
      </p:pic>
      <p:sp>
        <p:nvSpPr>
          <p:cNvPr id="35" name="Ovale 34">
            <a:extLst>
              <a:ext uri="{FF2B5EF4-FFF2-40B4-BE49-F238E27FC236}">
                <a16:creationId xmlns:a16="http://schemas.microsoft.com/office/drawing/2014/main" id="{FD8606AB-72D8-4966-A902-DAAB9B0ADF40}"/>
              </a:ext>
            </a:extLst>
          </p:cNvPr>
          <p:cNvSpPr/>
          <p:nvPr/>
        </p:nvSpPr>
        <p:spPr>
          <a:xfrm>
            <a:off x="839093" y="3023336"/>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Ovale 35">
            <a:extLst>
              <a:ext uri="{FF2B5EF4-FFF2-40B4-BE49-F238E27FC236}">
                <a16:creationId xmlns:a16="http://schemas.microsoft.com/office/drawing/2014/main" id="{4FFA73DF-2436-4405-8B9A-5975F4245FE0}"/>
              </a:ext>
            </a:extLst>
          </p:cNvPr>
          <p:cNvSpPr/>
          <p:nvPr/>
        </p:nvSpPr>
        <p:spPr>
          <a:xfrm>
            <a:off x="1658817" y="3058630"/>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Ovale 36">
            <a:extLst>
              <a:ext uri="{FF2B5EF4-FFF2-40B4-BE49-F238E27FC236}">
                <a16:creationId xmlns:a16="http://schemas.microsoft.com/office/drawing/2014/main" id="{AD0E7FD9-5CFC-4651-9F3C-8BCEBA37AC26}"/>
              </a:ext>
            </a:extLst>
          </p:cNvPr>
          <p:cNvSpPr/>
          <p:nvPr/>
        </p:nvSpPr>
        <p:spPr>
          <a:xfrm>
            <a:off x="2123758" y="4320392"/>
            <a:ext cx="252111" cy="260810"/>
          </a:xfrm>
          <a:prstGeom prst="ellipse">
            <a:avLst/>
          </a:prstGeom>
          <a:solidFill>
            <a:srgbClr val="4D4D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Ovale 37">
            <a:extLst>
              <a:ext uri="{FF2B5EF4-FFF2-40B4-BE49-F238E27FC236}">
                <a16:creationId xmlns:a16="http://schemas.microsoft.com/office/drawing/2014/main" id="{839C3834-B56E-451F-A028-0EC27868A91C}"/>
              </a:ext>
            </a:extLst>
          </p:cNvPr>
          <p:cNvSpPr/>
          <p:nvPr/>
        </p:nvSpPr>
        <p:spPr>
          <a:xfrm>
            <a:off x="1910928" y="2797820"/>
            <a:ext cx="252111" cy="260810"/>
          </a:xfrm>
          <a:prstGeom prst="ellipse">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bianco, interno&#10;&#10;Descrizione generata automaticamente">
            <a:extLst>
              <a:ext uri="{FF2B5EF4-FFF2-40B4-BE49-F238E27FC236}">
                <a16:creationId xmlns:a16="http://schemas.microsoft.com/office/drawing/2014/main" id="{C1835C29-CC6C-4F14-BC12-F60FCDB9D34C}"/>
              </a:ext>
            </a:extLst>
          </p:cNvPr>
          <p:cNvPicPr>
            <a:picLocks noChangeAspect="1"/>
          </p:cNvPicPr>
          <p:nvPr/>
        </p:nvPicPr>
        <p:blipFill>
          <a:blip r:embed="rId7"/>
          <a:stretch>
            <a:fillRect/>
          </a:stretch>
        </p:blipFill>
        <p:spPr>
          <a:xfrm>
            <a:off x="4412470" y="2756517"/>
            <a:ext cx="1429515" cy="1310643"/>
          </a:xfrm>
          <a:prstGeom prst="rect">
            <a:avLst/>
          </a:prstGeom>
        </p:spPr>
      </p:pic>
      <p:sp>
        <p:nvSpPr>
          <p:cNvPr id="18" name="Ovale 17"/>
          <p:cNvSpPr/>
          <p:nvPr/>
        </p:nvSpPr>
        <p:spPr>
          <a:xfrm>
            <a:off x="273595" y="1753091"/>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33</a:t>
            </a:r>
            <a:endParaRPr lang="en-GB" sz="2400" dirty="0"/>
          </a:p>
        </p:txBody>
      </p:sp>
    </p:spTree>
    <p:extLst>
      <p:ext uri="{BB962C8B-B14F-4D97-AF65-F5344CB8AC3E}">
        <p14:creationId xmlns:p14="http://schemas.microsoft.com/office/powerpoint/2010/main" val="12509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0"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9" name="Immagine 8" descr="Immagine che contiene edificio, finestra, nuvola, aria aperta&#10;&#10;Descrizione generata automaticamente">
            <a:extLst>
              <a:ext uri="{FF2B5EF4-FFF2-40B4-BE49-F238E27FC236}">
                <a16:creationId xmlns:a16="http://schemas.microsoft.com/office/drawing/2014/main" id="{E2D00A3C-3C12-4844-B928-10834F422A97}"/>
              </a:ext>
            </a:extLst>
          </p:cNvPr>
          <p:cNvPicPr>
            <a:picLocks noChangeAspect="1"/>
          </p:cNvPicPr>
          <p:nvPr/>
        </p:nvPicPr>
        <p:blipFill>
          <a:blip r:embed="rId3"/>
          <a:stretch>
            <a:fillRect/>
          </a:stretch>
        </p:blipFill>
        <p:spPr>
          <a:xfrm>
            <a:off x="5342324" y="2874679"/>
            <a:ext cx="3411486" cy="2203294"/>
          </a:xfrm>
          <a:prstGeom prst="rect">
            <a:avLst/>
          </a:prstGeom>
        </p:spPr>
      </p:pic>
      <p:grpSp>
        <p:nvGrpSpPr>
          <p:cNvPr id="1121" name="Google Shape;1121;p75"/>
          <p:cNvGrpSpPr/>
          <p:nvPr/>
        </p:nvGrpSpPr>
        <p:grpSpPr>
          <a:xfrm>
            <a:off x="2254095" y="3212578"/>
            <a:ext cx="2230262" cy="1930927"/>
            <a:chOff x="3309445" y="3048328"/>
            <a:chExt cx="2230262" cy="1930927"/>
          </a:xfrm>
        </p:grpSpPr>
        <p:sp>
          <p:nvSpPr>
            <p:cNvPr id="1122" name="Google Shape;1122;p75"/>
            <p:cNvSpPr/>
            <p:nvPr/>
          </p:nvSpPr>
          <p:spPr>
            <a:xfrm flipH="1">
              <a:off x="3309445" y="3292395"/>
              <a:ext cx="1837063" cy="1686860"/>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23770"/>
              </a:srgbClr>
            </a:solidFill>
            <a:ln>
              <a:noFill/>
            </a:ln>
          </p:spPr>
        </p:sp>
        <p:grpSp>
          <p:nvGrpSpPr>
            <p:cNvPr id="1123" name="Google Shape;1123;p75"/>
            <p:cNvGrpSpPr/>
            <p:nvPr/>
          </p:nvGrpSpPr>
          <p:grpSpPr>
            <a:xfrm rot="5935345" flipH="1">
              <a:off x="4696492" y="3055864"/>
              <a:ext cx="737623" cy="844624"/>
              <a:chOff x="7852208" y="207243"/>
              <a:chExt cx="1130465" cy="1294452"/>
            </a:xfrm>
          </p:grpSpPr>
          <p:sp>
            <p:nvSpPr>
              <p:cNvPr id="1124" name="Google Shape;1124;p75"/>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25" name="Google Shape;1125;p75"/>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26" name="Google Shape;1126;p75"/>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27" name="Google Shape;1127;p75"/>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28" name="Google Shape;1128;p75"/>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29" name="Google Shape;1129;p75"/>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0" name="Google Shape;1130;p75"/>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sp>
        <p:nvSpPr>
          <p:cNvPr id="1132" name="Google Shape;1132;p75"/>
          <p:cNvSpPr/>
          <p:nvPr/>
        </p:nvSpPr>
        <p:spPr>
          <a:xfrm rot="-3421462">
            <a:off x="-67623" y="-149887"/>
            <a:ext cx="3393597" cy="1979524"/>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1133" name="Google Shape;1133;p75"/>
          <p:cNvGrpSpPr/>
          <p:nvPr/>
        </p:nvGrpSpPr>
        <p:grpSpPr>
          <a:xfrm rot="600336" flipH="1">
            <a:off x="8357706" y="3483895"/>
            <a:ext cx="763721" cy="1539533"/>
            <a:chOff x="8415916" y="13915"/>
            <a:chExt cx="609239" cy="1228123"/>
          </a:xfrm>
        </p:grpSpPr>
        <p:sp>
          <p:nvSpPr>
            <p:cNvPr id="1134" name="Google Shape;1134;p75"/>
            <p:cNvSpPr/>
            <p:nvPr/>
          </p:nvSpPr>
          <p:spPr>
            <a:xfrm rot="-6214160">
              <a:off x="8841575" y="1152412"/>
              <a:ext cx="96292" cy="69373"/>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5" name="Google Shape;1135;p75"/>
            <p:cNvSpPr/>
            <p:nvPr/>
          </p:nvSpPr>
          <p:spPr>
            <a:xfrm rot="-6214160">
              <a:off x="8552011" y="977837"/>
              <a:ext cx="89774" cy="74782"/>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hlink"/>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6" name="Google Shape;1136;p75"/>
            <p:cNvSpPr/>
            <p:nvPr/>
          </p:nvSpPr>
          <p:spPr>
            <a:xfrm rot="-6214160">
              <a:off x="8410612" y="525573"/>
              <a:ext cx="89578" cy="59617"/>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7" name="Google Shape;1137;p75"/>
            <p:cNvSpPr/>
            <p:nvPr/>
          </p:nvSpPr>
          <p:spPr>
            <a:xfrm rot="-6214160">
              <a:off x="8639593" y="266784"/>
              <a:ext cx="114976" cy="87840"/>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8" name="Google Shape;1138;p75"/>
            <p:cNvSpPr/>
            <p:nvPr/>
          </p:nvSpPr>
          <p:spPr>
            <a:xfrm rot="-6214160">
              <a:off x="8808879" y="786099"/>
              <a:ext cx="78367" cy="56945"/>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rgbClr val="BDB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39" name="Google Shape;1139;p75"/>
            <p:cNvSpPr/>
            <p:nvPr/>
          </p:nvSpPr>
          <p:spPr>
            <a:xfrm rot="-6214160">
              <a:off x="8905160" y="396696"/>
              <a:ext cx="130011" cy="80888"/>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rgbClr val="CDD7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40" name="Google Shape;1140;p75"/>
            <p:cNvSpPr/>
            <p:nvPr/>
          </p:nvSpPr>
          <p:spPr>
            <a:xfrm rot="-6214160">
              <a:off x="8937217" y="34796"/>
              <a:ext cx="92707" cy="63181"/>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28" name="Rettangolo 27"/>
          <p:cNvSpPr/>
          <p:nvPr/>
        </p:nvSpPr>
        <p:spPr>
          <a:xfrm>
            <a:off x="647701" y="519113"/>
            <a:ext cx="7848600" cy="369332"/>
          </a:xfrm>
          <a:prstGeom prst="rect">
            <a:avLst/>
          </a:prstGeom>
        </p:spPr>
        <p:txBody>
          <a:bodyPr wrap="square">
            <a:spAutoFit/>
          </a:bodyPr>
          <a:lstStyle/>
          <a:p>
            <a:pPr algn="ctr"/>
            <a:r>
              <a:rPr lang="en-GB" sz="1800" b="1" cap="small" dirty="0">
                <a:latin typeface="Calibri Light" panose="020F0302020204030204" pitchFamily="34" charset="0"/>
                <a:ea typeface="Calibri Light" panose="020F0302020204030204" pitchFamily="34" charset="0"/>
                <a:cs typeface="Calibri Light" panose="020F0302020204030204" pitchFamily="34" charset="0"/>
              </a:rPr>
              <a:t>The Centre for egg production of San Giacomo di </a:t>
            </a:r>
            <a:r>
              <a:rPr lang="en-GB" sz="1800" b="1" cap="small" dirty="0" err="1">
                <a:latin typeface="Calibri Light" panose="020F0302020204030204" pitchFamily="34" charset="0"/>
                <a:ea typeface="Calibri Light" panose="020F0302020204030204" pitchFamily="34" charset="0"/>
                <a:cs typeface="Calibri Light" panose="020F0302020204030204" pitchFamily="34" charset="0"/>
              </a:rPr>
              <a:t>Veglia</a:t>
            </a:r>
            <a:r>
              <a:rPr lang="en-GB" sz="1800" b="1" cap="small" dirty="0">
                <a:latin typeface="Calibri Light" panose="020F0302020204030204" pitchFamily="34" charset="0"/>
                <a:ea typeface="Calibri Light" panose="020F0302020204030204" pitchFamily="34" charset="0"/>
                <a:cs typeface="Calibri Light" panose="020F0302020204030204" pitchFamily="34" charset="0"/>
              </a:rPr>
              <a:t> </a:t>
            </a:r>
            <a:r>
              <a:rPr lang="en-GB" sz="1800" b="1" cap="small" dirty="0">
                <a:latin typeface="Calibri Light" panose="020F0302020204030204" pitchFamily="34" charset="0"/>
                <a:cs typeface="Calibri Light" panose="020F0302020204030204" pitchFamily="34" charset="0"/>
              </a:rPr>
              <a:t>(1955 -1978)</a:t>
            </a:r>
          </a:p>
        </p:txBody>
      </p:sp>
      <p:pic>
        <p:nvPicPr>
          <p:cNvPr id="29" name="Immagine 28"/>
          <p:cNvPicPr>
            <a:picLocks noChangeAspect="1"/>
          </p:cNvPicPr>
          <p:nvPr/>
        </p:nvPicPr>
        <p:blipFill>
          <a:blip r:embed="rId4"/>
          <a:stretch>
            <a:fillRect/>
          </a:stretch>
        </p:blipFill>
        <p:spPr>
          <a:xfrm>
            <a:off x="-11407" y="1958788"/>
            <a:ext cx="4117127" cy="3199253"/>
          </a:xfrm>
          <a:prstGeom prst="rect">
            <a:avLst/>
          </a:prstGeom>
        </p:spPr>
      </p:pic>
      <p:sp>
        <p:nvSpPr>
          <p:cNvPr id="4" name="CasellaDiTesto 3"/>
          <p:cNvSpPr txBox="1"/>
          <p:nvPr/>
        </p:nvSpPr>
        <p:spPr>
          <a:xfrm>
            <a:off x="647700" y="971461"/>
            <a:ext cx="5599530" cy="1384995"/>
          </a:xfrm>
          <a:prstGeom prst="rect">
            <a:avLst/>
          </a:prstGeom>
          <a:noFill/>
        </p:spPr>
        <p:txBody>
          <a:bodyPr wrap="square" rtlCol="0">
            <a:spAutoFit/>
          </a:bodyPr>
          <a:lstStyle/>
          <a:p>
            <a:r>
              <a:rPr lang="en-GB" dirty="0">
                <a:latin typeface="Calibri Light" panose="020F0302020204030204" pitchFamily="34" charset="0"/>
                <a:cs typeface="Calibri Light" panose="020F0302020204030204" pitchFamily="34" charset="0"/>
              </a:rPr>
              <a:t>The centre was established in 1955 with the tasks of:</a:t>
            </a:r>
          </a:p>
          <a:p>
            <a:r>
              <a:rPr lang="en-GB" dirty="0">
                <a:latin typeface="Calibri Light" panose="020F0302020204030204" pitchFamily="34" charset="0"/>
                <a:cs typeface="Calibri Light" panose="020F0302020204030204" pitchFamily="34" charset="0"/>
              </a:rPr>
              <a:t> </a:t>
            </a: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reproducing </a:t>
            </a:r>
            <a:r>
              <a:rPr lang="en-GB" dirty="0" err="1">
                <a:latin typeface="Calibri Light" panose="020F0302020204030204" pitchFamily="34" charset="0"/>
                <a:cs typeface="Calibri Light" panose="020F0302020204030204" pitchFamily="34" charset="0"/>
              </a:rPr>
              <a:t>polyhybrid</a:t>
            </a:r>
            <a:r>
              <a:rPr lang="en-GB" dirty="0">
                <a:latin typeface="Calibri Light" panose="020F0302020204030204" pitchFamily="34" charset="0"/>
                <a:cs typeface="Calibri Light" panose="020F0302020204030204" pitchFamily="34" charset="0"/>
              </a:rPr>
              <a:t> silkworm seed imported from Japan</a:t>
            </a:r>
          </a:p>
          <a:p>
            <a:pPr marL="285750" indent="-285750">
              <a:buFont typeface="Arial" panose="020B0604020202020204" pitchFamily="34" charset="0"/>
              <a:buChar char="•"/>
            </a:pPr>
            <a:endParaRPr lang="en-GB"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dirty="0">
                <a:latin typeface="Calibri Light" panose="020F0302020204030204" pitchFamily="34" charset="0"/>
                <a:cs typeface="Calibri Light" panose="020F0302020204030204" pitchFamily="34" charset="0"/>
              </a:rPr>
              <a:t>selecting pure strains and multiplying them to obtain the first crosses</a:t>
            </a:r>
          </a:p>
          <a:p>
            <a:endParaRPr lang="en-GB" dirty="0">
              <a:latin typeface="Calibri Light" panose="020F0302020204030204" pitchFamily="34" charset="0"/>
              <a:cs typeface="Calibri Light" panose="020F0302020204030204" pitchFamily="34" charset="0"/>
            </a:endParaRPr>
          </a:p>
        </p:txBody>
      </p:sp>
      <p:sp>
        <p:nvSpPr>
          <p:cNvPr id="6" name="Rettangolo 5">
            <a:extLst>
              <a:ext uri="{FF2B5EF4-FFF2-40B4-BE49-F238E27FC236}">
                <a16:creationId xmlns:a16="http://schemas.microsoft.com/office/drawing/2014/main" id="{4B92F278-3901-4EAD-A783-C98AADD8E249}"/>
              </a:ext>
            </a:extLst>
          </p:cNvPr>
          <p:cNvSpPr/>
          <p:nvPr/>
        </p:nvSpPr>
        <p:spPr>
          <a:xfrm>
            <a:off x="4249429" y="3022345"/>
            <a:ext cx="2537973" cy="307777"/>
          </a:xfrm>
          <a:prstGeom prst="rect">
            <a:avLst/>
          </a:prstGeom>
        </p:spPr>
        <p:txBody>
          <a:bodyPr wrap="square">
            <a:spAutoFit/>
          </a:bodyPr>
          <a:lstStyle/>
          <a:p>
            <a:r>
              <a:rPr lang="en-GB" dirty="0">
                <a:latin typeface="Calibri Light" panose="020F0302020204030204" pitchFamily="34" charset="0"/>
                <a:cs typeface="Calibri Light" panose="020F0302020204030204" pitchFamily="34" charset="0"/>
              </a:rPr>
              <a:t>Permanent closure in 1978</a:t>
            </a:r>
          </a:p>
        </p:txBody>
      </p:sp>
      <p:sp>
        <p:nvSpPr>
          <p:cNvPr id="10" name="Rettangolo 9">
            <a:extLst>
              <a:ext uri="{FF2B5EF4-FFF2-40B4-BE49-F238E27FC236}">
                <a16:creationId xmlns:a16="http://schemas.microsoft.com/office/drawing/2014/main" id="{E55D5844-8A27-4A03-9A23-A68958942270}"/>
              </a:ext>
            </a:extLst>
          </p:cNvPr>
          <p:cNvSpPr/>
          <p:nvPr/>
        </p:nvSpPr>
        <p:spPr>
          <a:xfrm>
            <a:off x="4091158" y="2176533"/>
            <a:ext cx="4405142" cy="954107"/>
          </a:xfrm>
          <a:prstGeom prst="rect">
            <a:avLst/>
          </a:prstGeom>
        </p:spPr>
        <p:txBody>
          <a:bodyPr wrap="square">
            <a:spAutoFit/>
          </a:bodyPr>
          <a:lstStyle/>
          <a:p>
            <a:r>
              <a:rPr lang="en-GB" dirty="0">
                <a:latin typeface="Calibri Light" panose="020F0302020204030204" pitchFamily="34" charset="0"/>
                <a:cs typeface="Calibri Light" panose="020F0302020204030204" pitchFamily="34" charset="0"/>
              </a:rPr>
              <a:t>These were then transferred to private sericulture facilities, where different </a:t>
            </a:r>
            <a:r>
              <a:rPr lang="en-GB" dirty="0" err="1">
                <a:latin typeface="Calibri Light" panose="020F0302020204030204" pitchFamily="34" charset="0"/>
                <a:cs typeface="Calibri Light" panose="020F0302020204030204" pitchFamily="34" charset="0"/>
              </a:rPr>
              <a:t>polyhybrid</a:t>
            </a:r>
            <a:r>
              <a:rPr lang="en-GB" dirty="0">
                <a:latin typeface="Calibri Light" panose="020F0302020204030204" pitchFamily="34" charset="0"/>
                <a:cs typeface="Calibri Light" panose="020F0302020204030204" pitchFamily="34" charset="0"/>
              </a:rPr>
              <a:t> combinations were produced to obtain commercial silkworm seed</a:t>
            </a:r>
            <a:br>
              <a:rPr lang="en-GB" dirty="0">
                <a:latin typeface="Calibri Light" panose="020F0302020204030204" pitchFamily="34" charset="0"/>
                <a:cs typeface="Calibri Light" panose="020F0302020204030204" pitchFamily="34" charset="0"/>
              </a:rPr>
            </a:br>
            <a:endParaRPr lang="en-GB" dirty="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7" name="Google Shape;837;p70"/>
          <p:cNvSpPr txBox="1">
            <a:spLocks noGrp="1"/>
          </p:cNvSpPr>
          <p:nvPr>
            <p:ph type="title"/>
          </p:nvPr>
        </p:nvSpPr>
        <p:spPr>
          <a:xfrm>
            <a:off x="731546" y="586083"/>
            <a:ext cx="770400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dirty="0" err="1" smtClean="0"/>
              <a:t>History</a:t>
            </a:r>
            <a:r>
              <a:rPr lang="it-IT" dirty="0" smtClean="0"/>
              <a:t> of the </a:t>
            </a:r>
            <a:r>
              <a:rPr lang="it-IT" dirty="0" err="1" smtClean="0"/>
              <a:t>strain</a:t>
            </a:r>
            <a:r>
              <a:rPr lang="it-IT" dirty="0" smtClean="0"/>
              <a:t> </a:t>
            </a:r>
            <a:r>
              <a:rPr lang="it-IT" dirty="0" err="1" smtClean="0"/>
              <a:t>collection</a:t>
            </a:r>
            <a:endParaRPr dirty="0">
              <a:solidFill>
                <a:schemeClr val="accent1"/>
              </a:solidFill>
            </a:endParaRPr>
          </a:p>
        </p:txBody>
      </p:sp>
      <p:sp>
        <p:nvSpPr>
          <p:cNvPr id="846" name="Google Shape;846;p70"/>
          <p:cNvSpPr/>
          <p:nvPr/>
        </p:nvSpPr>
        <p:spPr>
          <a:xfrm rot="5400000">
            <a:off x="7489572" y="3226327"/>
            <a:ext cx="2421730" cy="1412623"/>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47" name="Google Shape;847;p70"/>
          <p:cNvSpPr/>
          <p:nvPr/>
        </p:nvSpPr>
        <p:spPr>
          <a:xfrm rot="-10510652">
            <a:off x="-126520" y="4057327"/>
            <a:ext cx="2489459" cy="1040857"/>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848" name="Google Shape;848;p70"/>
          <p:cNvGrpSpPr/>
          <p:nvPr/>
        </p:nvGrpSpPr>
        <p:grpSpPr>
          <a:xfrm rot="6133009">
            <a:off x="2162501" y="4184449"/>
            <a:ext cx="764172" cy="838555"/>
            <a:chOff x="3167124" y="4181706"/>
            <a:chExt cx="764214" cy="838601"/>
          </a:xfrm>
        </p:grpSpPr>
        <p:sp>
          <p:nvSpPr>
            <p:cNvPr id="849" name="Google Shape;849;p70"/>
            <p:cNvSpPr/>
            <p:nvPr/>
          </p:nvSpPr>
          <p:spPr>
            <a:xfrm rot="-2757792">
              <a:off x="3249271" y="4903210"/>
              <a:ext cx="120711" cy="86966"/>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50" name="Google Shape;850;p70"/>
            <p:cNvSpPr/>
            <p:nvPr/>
          </p:nvSpPr>
          <p:spPr>
            <a:xfrm rot="-2757660">
              <a:off x="3183666" y="4567100"/>
              <a:ext cx="112540" cy="93747"/>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51" name="Google Shape;851;p70"/>
            <p:cNvSpPr/>
            <p:nvPr/>
          </p:nvSpPr>
          <p:spPr>
            <a:xfrm rot="-2757792">
              <a:off x="3520575" y="4210678"/>
              <a:ext cx="112295" cy="74736"/>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52" name="Google Shape;852;p70"/>
            <p:cNvSpPr/>
            <p:nvPr/>
          </p:nvSpPr>
          <p:spPr>
            <a:xfrm rot="-2757660">
              <a:off x="3571907" y="4709407"/>
              <a:ext cx="98241" cy="71386"/>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53" name="Google Shape;853;p70"/>
            <p:cNvSpPr/>
            <p:nvPr/>
          </p:nvSpPr>
          <p:spPr>
            <a:xfrm rot="-2757792">
              <a:off x="3756752" y="4415282"/>
              <a:ext cx="162982" cy="101401"/>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pic>
        <p:nvPicPr>
          <p:cNvPr id="26" name="Immagine 25">
            <a:extLst>
              <a:ext uri="{FF2B5EF4-FFF2-40B4-BE49-F238E27FC236}">
                <a16:creationId xmlns:a16="http://schemas.microsoft.com/office/drawing/2014/main" id="{5775B4D4-42CB-4EAE-98AA-6F2DE9360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2" r="5074" b="2906"/>
          <a:stretch/>
        </p:blipFill>
        <p:spPr>
          <a:xfrm>
            <a:off x="4772178" y="1594919"/>
            <a:ext cx="3642450" cy="2336722"/>
          </a:xfrm>
          <a:prstGeom prst="roundRect">
            <a:avLst>
              <a:gd name="adj" fmla="val 8594"/>
            </a:avLst>
          </a:prstGeom>
          <a:solidFill>
            <a:srgbClr val="FFFFFF">
              <a:shade val="85000"/>
            </a:srgbClr>
          </a:solidFill>
          <a:ln>
            <a:noFill/>
          </a:ln>
          <a:effectLst/>
        </p:spPr>
      </p:pic>
      <p:sp>
        <p:nvSpPr>
          <p:cNvPr id="30" name="Ovale 29">
            <a:extLst>
              <a:ext uri="{FF2B5EF4-FFF2-40B4-BE49-F238E27FC236}">
                <a16:creationId xmlns:a16="http://schemas.microsoft.com/office/drawing/2014/main" id="{9980528D-FC89-4376-B915-FEBBBB955252}"/>
              </a:ext>
            </a:extLst>
          </p:cNvPr>
          <p:cNvSpPr/>
          <p:nvPr/>
        </p:nvSpPr>
        <p:spPr>
          <a:xfrm>
            <a:off x="7853843" y="3538187"/>
            <a:ext cx="162135" cy="165099"/>
          </a:xfrm>
          <a:prstGeom prst="ellipse">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a:extLst>
              <a:ext uri="{FF2B5EF4-FFF2-40B4-BE49-F238E27FC236}">
                <a16:creationId xmlns:a16="http://schemas.microsoft.com/office/drawing/2014/main" id="{01F352D8-C04F-4062-914D-10CAA7EF6673}"/>
              </a:ext>
            </a:extLst>
          </p:cNvPr>
          <p:cNvSpPr txBox="1"/>
          <p:nvPr/>
        </p:nvSpPr>
        <p:spPr>
          <a:xfrm>
            <a:off x="649567" y="1288814"/>
            <a:ext cx="3881027" cy="830997"/>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1918 – The collection was established by </a:t>
            </a:r>
            <a:r>
              <a:rPr lang="en-US" sz="1200" dirty="0" err="1" smtClean="0">
                <a:latin typeface="Calibri Light" panose="020F0302020204030204" pitchFamily="34" charset="0"/>
                <a:cs typeface="Calibri Light" panose="020F0302020204030204" pitchFamily="34" charset="0"/>
              </a:rPr>
              <a:t>Dr</a:t>
            </a:r>
            <a:r>
              <a:rPr lang="en-US" sz="1200" dirty="0" smtClean="0">
                <a:latin typeface="Calibri Light" panose="020F0302020204030204" pitchFamily="34" charset="0"/>
                <a:cs typeface="Calibri Light" panose="020F0302020204030204" pitchFamily="34" charset="0"/>
              </a:rPr>
              <a:t> </a:t>
            </a:r>
            <a:r>
              <a:rPr lang="en-US" sz="1200" dirty="0" err="1" smtClean="0">
                <a:latin typeface="Calibri Light" panose="020F0302020204030204" pitchFamily="34" charset="0"/>
                <a:cs typeface="Calibri Light" panose="020F0302020204030204" pitchFamily="34" charset="0"/>
              </a:rPr>
              <a:t>Porzia</a:t>
            </a:r>
            <a:r>
              <a:rPr lang="en-US" sz="1200" dirty="0" smtClean="0">
                <a:latin typeface="Calibri Light" panose="020F0302020204030204" pitchFamily="34" charset="0"/>
                <a:cs typeface="Calibri Light" panose="020F0302020204030204" pitchFamily="34" charset="0"/>
              </a:rPr>
              <a:t> </a:t>
            </a:r>
            <a:r>
              <a:rPr lang="en-US" sz="1200" dirty="0">
                <a:latin typeface="Calibri Light" panose="020F0302020204030204" pitchFamily="34" charset="0"/>
                <a:cs typeface="Calibri Light" panose="020F0302020204030204" pitchFamily="34" charset="0"/>
              </a:rPr>
              <a:t>Lorenza </a:t>
            </a:r>
          </a:p>
          <a:p>
            <a:r>
              <a:rPr lang="en-US" sz="1200" dirty="0">
                <a:latin typeface="Calibri Light" panose="020F0302020204030204" pitchFamily="34" charset="0"/>
                <a:cs typeface="Calibri Light" panose="020F0302020204030204" pitchFamily="34" charset="0"/>
              </a:rPr>
              <a:t>            Lombardi, director first of the Sericulture Station </a:t>
            </a:r>
          </a:p>
          <a:p>
            <a:r>
              <a:rPr lang="en-US" sz="1200" dirty="0">
                <a:latin typeface="Calibri Light" panose="020F0302020204030204" pitchFamily="34" charset="0"/>
                <a:cs typeface="Calibri Light" panose="020F0302020204030204" pitchFamily="34" charset="0"/>
              </a:rPr>
              <a:t>            of Ascoli Piceno and later of the Sericulture </a:t>
            </a:r>
          </a:p>
          <a:p>
            <a:r>
              <a:rPr lang="en-US" sz="1200" dirty="0">
                <a:latin typeface="Calibri Light" panose="020F0302020204030204" pitchFamily="34" charset="0"/>
                <a:cs typeface="Calibri Light" panose="020F0302020204030204" pitchFamily="34" charset="0"/>
              </a:rPr>
              <a:t>            Laboratory of Padova</a:t>
            </a:r>
          </a:p>
        </p:txBody>
      </p:sp>
      <p:sp>
        <p:nvSpPr>
          <p:cNvPr id="33" name="Ovale 32">
            <a:extLst>
              <a:ext uri="{FF2B5EF4-FFF2-40B4-BE49-F238E27FC236}">
                <a16:creationId xmlns:a16="http://schemas.microsoft.com/office/drawing/2014/main" id="{77179081-3424-4C23-B84B-B0D80EEF9891}"/>
              </a:ext>
            </a:extLst>
          </p:cNvPr>
          <p:cNvSpPr/>
          <p:nvPr/>
        </p:nvSpPr>
        <p:spPr>
          <a:xfrm>
            <a:off x="7369147" y="2288001"/>
            <a:ext cx="162135" cy="165099"/>
          </a:xfrm>
          <a:prstGeom prst="ellipse">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07191D5-C5E2-492B-AE6C-C28CCA97DF52}"/>
              </a:ext>
            </a:extLst>
          </p:cNvPr>
          <p:cNvSpPr/>
          <p:nvPr/>
        </p:nvSpPr>
        <p:spPr>
          <a:xfrm>
            <a:off x="7369147" y="3326259"/>
            <a:ext cx="550151" cy="307777"/>
          </a:xfrm>
          <a:prstGeom prst="rect">
            <a:avLst/>
          </a:prstGeom>
        </p:spPr>
        <p:txBody>
          <a:bodyPr wrap="square">
            <a:spAutoFit/>
          </a:bodyPr>
          <a:lstStyle/>
          <a:p>
            <a:r>
              <a:rPr lang="en-US" b="1" dirty="0">
                <a:solidFill>
                  <a:srgbClr val="B5D481"/>
                </a:solidFill>
                <a:latin typeface="Calibri Light" panose="020F0302020204030204" pitchFamily="34" charset="0"/>
                <a:cs typeface="Calibri Light" panose="020F0302020204030204" pitchFamily="34" charset="0"/>
              </a:rPr>
              <a:t>1918</a:t>
            </a:r>
            <a:endParaRPr lang="it-IT" b="1" dirty="0">
              <a:solidFill>
                <a:srgbClr val="B5D481"/>
              </a:solidFill>
            </a:endParaRPr>
          </a:p>
        </p:txBody>
      </p:sp>
      <p:sp>
        <p:nvSpPr>
          <p:cNvPr id="7" name="Rettangolo 6">
            <a:extLst>
              <a:ext uri="{FF2B5EF4-FFF2-40B4-BE49-F238E27FC236}">
                <a16:creationId xmlns:a16="http://schemas.microsoft.com/office/drawing/2014/main" id="{810759C2-D6AD-4390-9361-EB34AB969C2A}"/>
              </a:ext>
            </a:extLst>
          </p:cNvPr>
          <p:cNvSpPr/>
          <p:nvPr/>
        </p:nvSpPr>
        <p:spPr>
          <a:xfrm>
            <a:off x="7934910" y="2362043"/>
            <a:ext cx="550151" cy="307777"/>
          </a:xfrm>
          <a:prstGeom prst="rect">
            <a:avLst/>
          </a:prstGeom>
        </p:spPr>
        <p:txBody>
          <a:bodyPr wrap="square">
            <a:spAutoFit/>
          </a:bodyPr>
          <a:lstStyle/>
          <a:p>
            <a:r>
              <a:rPr lang="en-US" b="1" dirty="0">
                <a:solidFill>
                  <a:srgbClr val="B5D481"/>
                </a:solidFill>
                <a:latin typeface="Calibri Light" panose="020F0302020204030204" pitchFamily="34" charset="0"/>
                <a:cs typeface="Calibri Light" panose="020F0302020204030204" pitchFamily="34" charset="0"/>
              </a:rPr>
              <a:t>1958</a:t>
            </a:r>
            <a:endParaRPr lang="it-IT" b="1" dirty="0">
              <a:solidFill>
                <a:srgbClr val="B5D481"/>
              </a:solidFill>
            </a:endParaRPr>
          </a:p>
        </p:txBody>
      </p:sp>
      <p:sp>
        <p:nvSpPr>
          <p:cNvPr id="10" name="Arco 9">
            <a:extLst>
              <a:ext uri="{FF2B5EF4-FFF2-40B4-BE49-F238E27FC236}">
                <a16:creationId xmlns:a16="http://schemas.microsoft.com/office/drawing/2014/main" id="{F03600A6-FB0E-46B6-90E7-47F534E51BD6}"/>
              </a:ext>
            </a:extLst>
          </p:cNvPr>
          <p:cNvSpPr/>
          <p:nvPr/>
        </p:nvSpPr>
        <p:spPr>
          <a:xfrm rot="14023410">
            <a:off x="7099021" y="2002304"/>
            <a:ext cx="873565" cy="348983"/>
          </a:xfrm>
          <a:prstGeom prst="arc">
            <a:avLst>
              <a:gd name="adj1" fmla="val 15634938"/>
              <a:gd name="adj2" fmla="val 4052986"/>
            </a:avLst>
          </a:prstGeom>
          <a:ln w="28575">
            <a:solidFill>
              <a:srgbClr val="EA9E93"/>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3" name="Arco 42">
            <a:extLst>
              <a:ext uri="{FF2B5EF4-FFF2-40B4-BE49-F238E27FC236}">
                <a16:creationId xmlns:a16="http://schemas.microsoft.com/office/drawing/2014/main" id="{894FC75F-22A9-4D22-9AE7-68B4D370AD91}"/>
              </a:ext>
            </a:extLst>
          </p:cNvPr>
          <p:cNvSpPr/>
          <p:nvPr/>
        </p:nvSpPr>
        <p:spPr>
          <a:xfrm>
            <a:off x="6656984" y="2358428"/>
            <a:ext cx="1499346" cy="1540945"/>
          </a:xfrm>
          <a:prstGeom prst="arc">
            <a:avLst>
              <a:gd name="adj1" fmla="val 16880107"/>
              <a:gd name="adj2" fmla="val 2203131"/>
            </a:avLst>
          </a:prstGeom>
          <a:ln w="28575">
            <a:solidFill>
              <a:srgbClr val="B5D481"/>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dirty="0"/>
          </a:p>
        </p:txBody>
      </p:sp>
      <p:sp>
        <p:nvSpPr>
          <p:cNvPr id="44" name="Arco 43">
            <a:extLst>
              <a:ext uri="{FF2B5EF4-FFF2-40B4-BE49-F238E27FC236}">
                <a16:creationId xmlns:a16="http://schemas.microsoft.com/office/drawing/2014/main" id="{CC65C388-DF65-48F7-84FD-5BD02DCE1FBA}"/>
              </a:ext>
            </a:extLst>
          </p:cNvPr>
          <p:cNvSpPr/>
          <p:nvPr/>
        </p:nvSpPr>
        <p:spPr>
          <a:xfrm rot="7796747">
            <a:off x="6495401" y="1840114"/>
            <a:ext cx="1126608" cy="778301"/>
          </a:xfrm>
          <a:prstGeom prst="arc">
            <a:avLst>
              <a:gd name="adj1" fmla="val 15785560"/>
              <a:gd name="adj2" fmla="val 1518576"/>
            </a:avLst>
          </a:prstGeom>
          <a:ln w="28575">
            <a:solidFill>
              <a:srgbClr val="F3DC65"/>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5" name="Arco 44">
            <a:extLst>
              <a:ext uri="{FF2B5EF4-FFF2-40B4-BE49-F238E27FC236}">
                <a16:creationId xmlns:a16="http://schemas.microsoft.com/office/drawing/2014/main" id="{11E43AF5-F7DC-42C8-9024-053261173456}"/>
              </a:ext>
            </a:extLst>
          </p:cNvPr>
          <p:cNvSpPr/>
          <p:nvPr/>
        </p:nvSpPr>
        <p:spPr>
          <a:xfrm rot="4954371" flipH="1">
            <a:off x="4955789" y="1234012"/>
            <a:ext cx="1916189" cy="3011164"/>
          </a:xfrm>
          <a:prstGeom prst="arc">
            <a:avLst>
              <a:gd name="adj1" fmla="val 16688424"/>
              <a:gd name="adj2" fmla="val 2203131"/>
            </a:avLst>
          </a:prstGeom>
          <a:ln w="28575">
            <a:solidFill>
              <a:srgbClr val="8D8FC6"/>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48" name="Rettangolo 47">
            <a:extLst>
              <a:ext uri="{FF2B5EF4-FFF2-40B4-BE49-F238E27FC236}">
                <a16:creationId xmlns:a16="http://schemas.microsoft.com/office/drawing/2014/main" id="{6B6A7BEB-3331-4EEC-A707-EB5BC066802C}"/>
              </a:ext>
            </a:extLst>
          </p:cNvPr>
          <p:cNvSpPr/>
          <p:nvPr/>
        </p:nvSpPr>
        <p:spPr>
          <a:xfrm>
            <a:off x="5415936" y="1839316"/>
            <a:ext cx="543739" cy="307777"/>
          </a:xfrm>
          <a:prstGeom prst="rect">
            <a:avLst/>
          </a:prstGeom>
        </p:spPr>
        <p:txBody>
          <a:bodyPr wrap="square">
            <a:spAutoFit/>
          </a:bodyPr>
          <a:lstStyle/>
          <a:p>
            <a:r>
              <a:rPr lang="en-US" b="1" dirty="0">
                <a:solidFill>
                  <a:srgbClr val="8D8FC6"/>
                </a:solidFill>
                <a:latin typeface="Calibri Light" panose="020F0302020204030204" pitchFamily="34" charset="0"/>
                <a:cs typeface="Calibri Light" panose="020F0302020204030204" pitchFamily="34" charset="0"/>
              </a:rPr>
              <a:t>2009</a:t>
            </a:r>
            <a:endParaRPr lang="it-IT" b="1" dirty="0">
              <a:solidFill>
                <a:srgbClr val="8D8FC6"/>
              </a:solidFill>
            </a:endParaRPr>
          </a:p>
        </p:txBody>
      </p:sp>
      <p:sp>
        <p:nvSpPr>
          <p:cNvPr id="49" name="Rettangolo 48">
            <a:extLst>
              <a:ext uri="{FF2B5EF4-FFF2-40B4-BE49-F238E27FC236}">
                <a16:creationId xmlns:a16="http://schemas.microsoft.com/office/drawing/2014/main" id="{1D9BE49A-0F09-4030-8B21-430D55DF8AD3}"/>
              </a:ext>
            </a:extLst>
          </p:cNvPr>
          <p:cNvSpPr/>
          <p:nvPr/>
        </p:nvSpPr>
        <p:spPr>
          <a:xfrm>
            <a:off x="7419976" y="1625310"/>
            <a:ext cx="543739" cy="307777"/>
          </a:xfrm>
          <a:prstGeom prst="rect">
            <a:avLst/>
          </a:prstGeom>
        </p:spPr>
        <p:txBody>
          <a:bodyPr wrap="square">
            <a:spAutoFit/>
          </a:bodyPr>
          <a:lstStyle/>
          <a:p>
            <a:r>
              <a:rPr lang="en-US" b="1" dirty="0">
                <a:solidFill>
                  <a:srgbClr val="EA9E93"/>
                </a:solidFill>
                <a:latin typeface="Calibri Light" panose="020F0302020204030204" pitchFamily="34" charset="0"/>
                <a:cs typeface="Calibri Light" panose="020F0302020204030204" pitchFamily="34" charset="0"/>
              </a:rPr>
              <a:t>1979</a:t>
            </a:r>
            <a:endParaRPr lang="it-IT" b="1" dirty="0">
              <a:solidFill>
                <a:srgbClr val="EA9E93"/>
              </a:solidFill>
            </a:endParaRPr>
          </a:p>
        </p:txBody>
      </p:sp>
      <p:sp>
        <p:nvSpPr>
          <p:cNvPr id="50" name="Rettangolo 49">
            <a:extLst>
              <a:ext uri="{FF2B5EF4-FFF2-40B4-BE49-F238E27FC236}">
                <a16:creationId xmlns:a16="http://schemas.microsoft.com/office/drawing/2014/main" id="{FD4DFE4B-ECED-40A9-99D5-7E8C1CCD2E2F}"/>
              </a:ext>
            </a:extLst>
          </p:cNvPr>
          <p:cNvSpPr/>
          <p:nvPr/>
        </p:nvSpPr>
        <p:spPr>
          <a:xfrm>
            <a:off x="6631584" y="2702588"/>
            <a:ext cx="543739" cy="307777"/>
          </a:xfrm>
          <a:prstGeom prst="rect">
            <a:avLst/>
          </a:prstGeom>
        </p:spPr>
        <p:txBody>
          <a:bodyPr wrap="square">
            <a:spAutoFit/>
          </a:bodyPr>
          <a:lstStyle/>
          <a:p>
            <a:r>
              <a:rPr lang="en-US" b="1" dirty="0">
                <a:solidFill>
                  <a:srgbClr val="F3DC65"/>
                </a:solidFill>
                <a:latin typeface="Calibri Light" panose="020F0302020204030204" pitchFamily="34" charset="0"/>
                <a:cs typeface="Calibri Light" panose="020F0302020204030204" pitchFamily="34" charset="0"/>
              </a:rPr>
              <a:t>1963</a:t>
            </a:r>
            <a:endParaRPr lang="it-IT" b="1" dirty="0">
              <a:solidFill>
                <a:srgbClr val="F3DC65"/>
              </a:solidFill>
            </a:endParaRPr>
          </a:p>
        </p:txBody>
      </p:sp>
      <p:sp>
        <p:nvSpPr>
          <p:cNvPr id="11" name="Rettangolo 10">
            <a:extLst>
              <a:ext uri="{FF2B5EF4-FFF2-40B4-BE49-F238E27FC236}">
                <a16:creationId xmlns:a16="http://schemas.microsoft.com/office/drawing/2014/main" id="{92D4FE90-F5DC-4A16-8CD3-EDF0DDDC61BC}"/>
              </a:ext>
            </a:extLst>
          </p:cNvPr>
          <p:cNvSpPr/>
          <p:nvPr/>
        </p:nvSpPr>
        <p:spPr>
          <a:xfrm>
            <a:off x="649567" y="2164242"/>
            <a:ext cx="4131983" cy="276999"/>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1958 – Transfer of the collection to Padova</a:t>
            </a:r>
          </a:p>
        </p:txBody>
      </p:sp>
      <p:sp>
        <p:nvSpPr>
          <p:cNvPr id="12" name="Rettangolo 11">
            <a:extLst>
              <a:ext uri="{FF2B5EF4-FFF2-40B4-BE49-F238E27FC236}">
                <a16:creationId xmlns:a16="http://schemas.microsoft.com/office/drawing/2014/main" id="{65F78183-C08A-4231-ADC7-4FE7BD628C64}"/>
              </a:ext>
            </a:extLst>
          </p:cNvPr>
          <p:cNvSpPr/>
          <p:nvPr/>
        </p:nvSpPr>
        <p:spPr>
          <a:xfrm>
            <a:off x="633089" y="2485672"/>
            <a:ext cx="4139089" cy="461665"/>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1963 – acquisition of the Strains from the Spallanzani      </a:t>
            </a:r>
          </a:p>
          <a:p>
            <a:r>
              <a:rPr lang="en-US" sz="1200" dirty="0">
                <a:latin typeface="Calibri Light" panose="020F0302020204030204" pitchFamily="34" charset="0"/>
                <a:cs typeface="Calibri Light" panose="020F0302020204030204" pitchFamily="34" charset="0"/>
              </a:rPr>
              <a:t>             Institute of Pavia</a:t>
            </a:r>
            <a:endParaRPr lang="it-IT" sz="1200" dirty="0"/>
          </a:p>
        </p:txBody>
      </p:sp>
      <p:sp>
        <p:nvSpPr>
          <p:cNvPr id="13" name="Rettangolo 12">
            <a:extLst>
              <a:ext uri="{FF2B5EF4-FFF2-40B4-BE49-F238E27FC236}">
                <a16:creationId xmlns:a16="http://schemas.microsoft.com/office/drawing/2014/main" id="{2FCB29AF-7436-4A01-B1DC-1E7448B366C4}"/>
              </a:ext>
            </a:extLst>
          </p:cNvPr>
          <p:cNvSpPr/>
          <p:nvPr/>
        </p:nvSpPr>
        <p:spPr>
          <a:xfrm>
            <a:off x="642461" y="2991768"/>
            <a:ext cx="4139089" cy="461665"/>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1979 – acquisition of the strains from the Egg Production </a:t>
            </a:r>
          </a:p>
          <a:p>
            <a:r>
              <a:rPr lang="en-US" sz="1200" dirty="0">
                <a:latin typeface="Calibri Light" panose="020F0302020204030204" pitchFamily="34" charset="0"/>
                <a:cs typeface="Calibri Light" panose="020F0302020204030204" pitchFamily="34" charset="0"/>
              </a:rPr>
              <a:t>             Centre of San Giacomo di </a:t>
            </a:r>
            <a:r>
              <a:rPr lang="en-US" sz="1200" dirty="0" err="1">
                <a:latin typeface="Calibri Light" panose="020F0302020204030204" pitchFamily="34" charset="0"/>
                <a:cs typeface="Calibri Light" panose="020F0302020204030204" pitchFamily="34" charset="0"/>
              </a:rPr>
              <a:t>Veglia</a:t>
            </a:r>
            <a:r>
              <a:rPr lang="en-US" sz="1200" dirty="0">
                <a:latin typeface="Calibri Light" panose="020F0302020204030204" pitchFamily="34" charset="0"/>
                <a:cs typeface="Calibri Light" panose="020F0302020204030204" pitchFamily="34" charset="0"/>
              </a:rPr>
              <a:t> (Treviso)</a:t>
            </a:r>
          </a:p>
        </p:txBody>
      </p:sp>
      <p:sp>
        <p:nvSpPr>
          <p:cNvPr id="14" name="Rettangolo 13">
            <a:extLst>
              <a:ext uri="{FF2B5EF4-FFF2-40B4-BE49-F238E27FC236}">
                <a16:creationId xmlns:a16="http://schemas.microsoft.com/office/drawing/2014/main" id="{2830F981-0A4E-4657-9AD2-81428D60794F}"/>
              </a:ext>
            </a:extLst>
          </p:cNvPr>
          <p:cNvSpPr/>
          <p:nvPr/>
        </p:nvSpPr>
        <p:spPr>
          <a:xfrm>
            <a:off x="649567" y="3497862"/>
            <a:ext cx="4061550" cy="646331"/>
          </a:xfrm>
          <a:prstGeom prst="rect">
            <a:avLst/>
          </a:prstGeom>
        </p:spPr>
        <p:txBody>
          <a:bodyPr wrap="square">
            <a:spAutoFit/>
          </a:bodyPr>
          <a:lstStyle/>
          <a:p>
            <a:r>
              <a:rPr lang="en-US" sz="1200" dirty="0">
                <a:latin typeface="Calibri Light" panose="020F0302020204030204" pitchFamily="34" charset="0"/>
                <a:cs typeface="Calibri Light" panose="020F0302020204030204" pitchFamily="34" charset="0"/>
              </a:rPr>
              <a:t>2009 – acquisition of the French national collection, </a:t>
            </a:r>
          </a:p>
          <a:p>
            <a:r>
              <a:rPr lang="en-US" sz="1200" dirty="0">
                <a:latin typeface="Calibri Light" panose="020F0302020204030204" pitchFamily="34" charset="0"/>
                <a:cs typeface="Calibri Light" panose="020F0302020204030204" pitchFamily="34" charset="0"/>
              </a:rPr>
              <a:t>             from the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Unité</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Sericicole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de La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Mulatière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(Lyon)</a:t>
            </a:r>
          </a:p>
          <a:p>
            <a:endParaRPr lang="en-GB" sz="1200" dirty="0">
              <a:solidFill>
                <a:schemeClr val="tx1"/>
              </a:solidFill>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46"/>
                                        </p:tgtEl>
                                        <p:attrNameLst>
                                          <p:attrName>style.visibility</p:attrName>
                                        </p:attrNameLst>
                                      </p:cBhvr>
                                      <p:to>
                                        <p:strVal val="visible"/>
                                      </p:to>
                                    </p:set>
                                    <p:anim calcmode="lin" valueType="num">
                                      <p:cBhvr additive="base">
                                        <p:cTn id="7" dur="1000"/>
                                        <p:tgtEl>
                                          <p:spTgt spid="84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wipe(left)">
                                      <p:cBhvr>
                                        <p:cTn id="26" dur="500"/>
                                        <p:tgtEl>
                                          <p:spTgt spid="5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wipe(right)">
                                      <p:cBhvr>
                                        <p:cTn id="37" dur="500"/>
                                        <p:tgtEl>
                                          <p:spTgt spid="49"/>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right)">
                                      <p:cBhvr>
                                        <p:cTn id="40" dur="500"/>
                                        <p:tgtEl>
                                          <p:spTgt spid="10"/>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wipe(left)">
                                      <p:cBhvr>
                                        <p:cTn id="48" dur="500"/>
                                        <p:tgtEl>
                                          <p:spTgt spid="45"/>
                                        </p:tgtEl>
                                      </p:cBhvr>
                                    </p:animEffect>
                                  </p:childTnLst>
                                </p:cTn>
                              </p:par>
                              <p:par>
                                <p:cTn id="49" presetID="22" presetClass="entr" presetSubtype="8" fill="hold" grpId="0" nodeType="with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wipe(left)">
                                      <p:cBhvr>
                                        <p:cTn id="51" dur="500"/>
                                        <p:tgtEl>
                                          <p:spTgt spid="48"/>
                                        </p:tgtEl>
                                      </p:cBhvr>
                                    </p:animEffect>
                                  </p:childTnLst>
                                </p:cTn>
                              </p:par>
                            </p:childTnLst>
                          </p:cTn>
                        </p:par>
                        <p:par>
                          <p:cTn id="52" fill="hold">
                            <p:stCondLst>
                              <p:cond delay="500"/>
                            </p:stCondLst>
                            <p:childTnLst>
                              <p:par>
                                <p:cTn id="53" presetID="22" presetClass="entr" presetSubtype="4" fill="hold" grpId="0"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wipe(down)">
                                      <p:cBhvr>
                                        <p:cTn id="5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7" grpId="0"/>
      <p:bldP spid="10" grpId="0" animBg="1"/>
      <p:bldP spid="43" grpId="0" animBg="1"/>
      <p:bldP spid="44" grpId="0" animBg="1"/>
      <p:bldP spid="45" grpId="0" animBg="1"/>
      <p:bldP spid="48" grpId="0"/>
      <p:bldP spid="49" grpId="0"/>
      <p:bldP spid="50" grpId="0"/>
      <p:bldP spid="11" grpId="0"/>
      <p:bldP spid="12" grpId="0"/>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3" name="Gruppo 2"/>
          <p:cNvGrpSpPr/>
          <p:nvPr/>
        </p:nvGrpSpPr>
        <p:grpSpPr>
          <a:xfrm>
            <a:off x="3766120" y="1864125"/>
            <a:ext cx="5377880" cy="3684445"/>
            <a:chOff x="5021493" y="2079100"/>
            <a:chExt cx="7170507" cy="4912593"/>
          </a:xfrm>
        </p:grpSpPr>
        <p:sp>
          <p:nvSpPr>
            <p:cNvPr id="11" name="Rettangolo 10"/>
            <p:cNvSpPr/>
            <p:nvPr/>
          </p:nvSpPr>
          <p:spPr>
            <a:xfrm>
              <a:off x="10060940" y="2079100"/>
              <a:ext cx="2131060" cy="594000"/>
            </a:xfrm>
            <a:prstGeom prst="rect">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Freccia curva 22"/>
            <p:cNvSpPr/>
            <p:nvPr/>
          </p:nvSpPr>
          <p:spPr>
            <a:xfrm>
              <a:off x="5021493" y="2080414"/>
              <a:ext cx="5136590" cy="4911279"/>
            </a:xfrm>
            <a:prstGeom prst="bentArrow">
              <a:avLst>
                <a:gd name="adj1" fmla="val 19054"/>
                <a:gd name="adj2" fmla="val 6047"/>
                <a:gd name="adj3" fmla="val 0"/>
                <a:gd name="adj4" fmla="val 57534"/>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sp>
        <p:nvSpPr>
          <p:cNvPr id="13" name="Rettangolo 12"/>
          <p:cNvSpPr/>
          <p:nvPr/>
        </p:nvSpPr>
        <p:spPr>
          <a:xfrm>
            <a:off x="3168259" y="2344669"/>
            <a:ext cx="5975741" cy="216000"/>
          </a:xfrm>
          <a:prstGeom prst="rect">
            <a:avLst/>
          </a:prstGeom>
          <a:gradFill flip="none" rotWithShape="1">
            <a:gsLst>
              <a:gs pos="18000">
                <a:srgbClr val="AF98C8">
                  <a:alpha val="7000"/>
                </a:srgbClr>
              </a:gs>
              <a:gs pos="68000">
                <a:srgbClr val="AF98C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2" name="Gruppo 1"/>
          <p:cNvGrpSpPr/>
          <p:nvPr/>
        </p:nvGrpSpPr>
        <p:grpSpPr>
          <a:xfrm>
            <a:off x="2706198" y="1734582"/>
            <a:ext cx="6437803" cy="3752945"/>
            <a:chOff x="3608264" y="1906375"/>
            <a:chExt cx="8583737" cy="5003927"/>
          </a:xfrm>
        </p:grpSpPr>
        <p:sp>
          <p:nvSpPr>
            <p:cNvPr id="9" name="Rettangolo 8"/>
            <p:cNvSpPr/>
            <p:nvPr/>
          </p:nvSpPr>
          <p:spPr>
            <a:xfrm>
              <a:off x="8117841" y="1906375"/>
              <a:ext cx="4074160" cy="126000"/>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Freccia curva 23"/>
            <p:cNvSpPr/>
            <p:nvPr/>
          </p:nvSpPr>
          <p:spPr>
            <a:xfrm>
              <a:off x="3608264" y="1906375"/>
              <a:ext cx="5136590" cy="5003927"/>
            </a:xfrm>
            <a:prstGeom prst="bentArrow">
              <a:avLst>
                <a:gd name="adj1" fmla="val 19054"/>
                <a:gd name="adj2" fmla="val 1269"/>
                <a:gd name="adj3" fmla="val 0"/>
                <a:gd name="adj4" fmla="val 57534"/>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30" name="Rettangolo 29"/>
          <p:cNvSpPr/>
          <p:nvPr/>
        </p:nvSpPr>
        <p:spPr>
          <a:xfrm>
            <a:off x="5282655" y="1636637"/>
            <a:ext cx="2770310"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the </a:t>
            </a:r>
            <a:r>
              <a:rPr lang="en-GB" sz="1200" b="1" cap="small" dirty="0" err="1">
                <a:latin typeface="Calibri Light" panose="020F0302020204030204" pitchFamily="34" charset="0"/>
                <a:cs typeface="Calibri Light" panose="020F0302020204030204" pitchFamily="34" charset="0"/>
              </a:rPr>
              <a:t>Spallanzani</a:t>
            </a:r>
            <a:r>
              <a:rPr lang="en-GB" sz="1200" b="1" cap="small" dirty="0">
                <a:latin typeface="Calibri Light" panose="020F0302020204030204" pitchFamily="34" charset="0"/>
                <a:cs typeface="Calibri Light" panose="020F0302020204030204" pitchFamily="34" charset="0"/>
              </a:rPr>
              <a:t> Institute</a:t>
            </a:r>
          </a:p>
        </p:txBody>
      </p:sp>
      <p:sp>
        <p:nvSpPr>
          <p:cNvPr id="31" name="Rettangolo 30"/>
          <p:cNvSpPr/>
          <p:nvPr/>
        </p:nvSpPr>
        <p:spPr>
          <a:xfrm>
            <a:off x="5505227" y="1903420"/>
            <a:ext cx="3460086" cy="461665"/>
          </a:xfrm>
          <a:prstGeom prst="rect">
            <a:avLst/>
          </a:prstGeom>
        </p:spPr>
        <p:txBody>
          <a:bodyPr wrap="square">
            <a:spAutoFit/>
          </a:bodyPr>
          <a:lstStyle/>
          <a:p>
            <a:pPr algn="ctr"/>
            <a:r>
              <a:rPr lang="en-GB" sz="1200" b="1" cap="small" dirty="0">
                <a:latin typeface="Calibri Light" panose="020F0302020204030204" pitchFamily="34" charset="0"/>
                <a:cs typeface="Calibri Light" panose="020F0302020204030204" pitchFamily="34" charset="0"/>
              </a:rPr>
              <a:t>Strains from San Giacomo di </a:t>
            </a:r>
            <a:r>
              <a:rPr lang="en-GB" sz="1200" b="1" cap="small" dirty="0" err="1">
                <a:latin typeface="Calibri Light" panose="020F0302020204030204" pitchFamily="34" charset="0"/>
                <a:cs typeface="Calibri Light" panose="020F0302020204030204" pitchFamily="34" charset="0"/>
              </a:rPr>
              <a:t>Veglia</a:t>
            </a:r>
            <a:r>
              <a:rPr lang="en-GB" sz="1200" b="1" cap="small" dirty="0">
                <a:latin typeface="Calibri Light" panose="020F0302020204030204" pitchFamily="34" charset="0"/>
                <a:cs typeface="Calibri Light" panose="020F0302020204030204" pitchFamily="34" charset="0"/>
              </a:rPr>
              <a:t> reproduction centre</a:t>
            </a:r>
          </a:p>
        </p:txBody>
      </p:sp>
      <p:sp>
        <p:nvSpPr>
          <p:cNvPr id="32" name="Rettangolo 31"/>
          <p:cNvSpPr/>
          <p:nvPr/>
        </p:nvSpPr>
        <p:spPr>
          <a:xfrm>
            <a:off x="5796856" y="2326684"/>
            <a:ext cx="1744388"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of unknown origin</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t>Sections</a:t>
            </a:r>
            <a:r>
              <a:rPr lang="it-IT" sz="2000" dirty="0"/>
              <a:t> of the </a:t>
            </a:r>
            <a:r>
              <a:rPr lang="it-IT" sz="2000" dirty="0" err="1"/>
              <a:t>catalogue</a:t>
            </a:r>
            <a:endParaRPr lang="it-IT" sz="2000" dirty="0"/>
          </a:p>
        </p:txBody>
      </p:sp>
    </p:spTree>
    <p:extLst>
      <p:ext uri="{BB962C8B-B14F-4D97-AF65-F5344CB8AC3E}">
        <p14:creationId xmlns:p14="http://schemas.microsoft.com/office/powerpoint/2010/main" val="2845640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685558" y="519113"/>
            <a:ext cx="3886442" cy="1809091"/>
          </a:xfrm>
          <a:prstGeom prst="roundRect">
            <a:avLst>
              <a:gd name="adj" fmla="val 8494"/>
            </a:avLst>
          </a:prstGeom>
          <a:solidFill>
            <a:srgbClr val="CFBBDB"/>
          </a:solidFill>
          <a:ln w="50800">
            <a:solidFill>
              <a:srgbClr val="AF98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919970" y="1109567"/>
            <a:ext cx="3492500" cy="1200329"/>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strain of unknown or uncertain origin, for which no historical evidence is available.</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They have been preserved due to their unique characteristics.</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82529" y="670739"/>
            <a:ext cx="3567382" cy="307777"/>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of unknown origin</a:t>
            </a:r>
          </a:p>
        </p:txBody>
      </p:sp>
      <p:sp>
        <p:nvSpPr>
          <p:cNvPr id="32" name="Rettangolo arrotondato 28">
            <a:extLst>
              <a:ext uri="{FF2B5EF4-FFF2-40B4-BE49-F238E27FC236}">
                <a16:creationId xmlns:a16="http://schemas.microsoft.com/office/drawing/2014/main" id="{03F0D963-3726-4AB3-BEA6-D9F077D78001}"/>
              </a:ext>
            </a:extLst>
          </p:cNvPr>
          <p:cNvSpPr/>
          <p:nvPr/>
        </p:nvSpPr>
        <p:spPr>
          <a:xfrm>
            <a:off x="5518860" y="476319"/>
            <a:ext cx="1334377" cy="579313"/>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B </a:t>
            </a:r>
            <a:r>
              <a:rPr lang="en-GB" dirty="0" err="1">
                <a:solidFill>
                  <a:sysClr val="windowText" lastClr="000000"/>
                </a:solidFill>
                <a:latin typeface="Calibri Light" panose="020F0302020204030204" pitchFamily="34" charset="0"/>
                <a:cs typeface="Calibri Light" panose="020F0302020204030204" pitchFamily="34" charset="0"/>
              </a:rPr>
              <a:t>ceppi</a:t>
            </a:r>
            <a:r>
              <a:rPr lang="en-GB" dirty="0">
                <a:solidFill>
                  <a:sysClr val="windowText" lastClr="000000"/>
                </a:solidFill>
                <a:latin typeface="Calibri Light" panose="020F0302020204030204" pitchFamily="34" charset="0"/>
                <a:cs typeface="Calibri Light" panose="020F0302020204030204" pitchFamily="34" charset="0"/>
              </a:rPr>
              <a:t> </a:t>
            </a:r>
            <a:r>
              <a:rPr lang="en-GB" dirty="0" err="1">
                <a:solidFill>
                  <a:sysClr val="windowText" lastClr="000000"/>
                </a:solidFill>
                <a:latin typeface="Calibri Light" panose="020F0302020204030204" pitchFamily="34" charset="0"/>
                <a:cs typeface="Calibri Light" panose="020F0302020204030204" pitchFamily="34" charset="0"/>
              </a:rPr>
              <a:t>uova</a:t>
            </a:r>
            <a:r>
              <a:rPr lang="en-GB" dirty="0">
                <a:solidFill>
                  <a:sysClr val="windowText" lastClr="000000"/>
                </a:solidFill>
                <a:latin typeface="Calibri Light" panose="020F0302020204030204" pitchFamily="34" charset="0"/>
                <a:cs typeface="Calibri Light" panose="020F0302020204030204" pitchFamily="34" charset="0"/>
              </a:rPr>
              <a:t> </a:t>
            </a:r>
            <a:r>
              <a:rPr lang="en-GB" dirty="0" err="1">
                <a:solidFill>
                  <a:sysClr val="windowText" lastClr="000000"/>
                </a:solidFill>
                <a:latin typeface="Calibri Light" panose="020F0302020204030204" pitchFamily="34" charset="0"/>
                <a:cs typeface="Calibri Light" panose="020F0302020204030204" pitchFamily="34" charset="0"/>
              </a:rPr>
              <a:t>trasparenti</a:t>
            </a:r>
            <a:endParaRPr lang="en-GB" dirty="0">
              <a:solidFill>
                <a:sysClr val="windowText" lastClr="000000"/>
              </a:solidFill>
              <a:latin typeface="Calibri Light" panose="020F0302020204030204" pitchFamily="34" charset="0"/>
              <a:cs typeface="Calibri Light" panose="020F0302020204030204" pitchFamily="34" charset="0"/>
            </a:endParaRPr>
          </a:p>
        </p:txBody>
      </p:sp>
      <p:pic>
        <p:nvPicPr>
          <p:cNvPr id="3" name="Immagine 2">
            <a:extLst>
              <a:ext uri="{FF2B5EF4-FFF2-40B4-BE49-F238E27FC236}">
                <a16:creationId xmlns:a16="http://schemas.microsoft.com/office/drawing/2014/main" id="{98126357-EDCE-4DFC-9290-50774BF6C008}"/>
              </a:ext>
            </a:extLst>
          </p:cNvPr>
          <p:cNvPicPr>
            <a:picLocks noChangeAspect="1"/>
          </p:cNvPicPr>
          <p:nvPr/>
        </p:nvPicPr>
        <p:blipFill>
          <a:blip r:embed="rId2"/>
          <a:stretch>
            <a:fillRect/>
          </a:stretch>
        </p:blipFill>
        <p:spPr>
          <a:xfrm>
            <a:off x="6707816" y="205126"/>
            <a:ext cx="1137383" cy="1137383"/>
          </a:xfrm>
          <a:prstGeom prst="rect">
            <a:avLst/>
          </a:prstGeom>
        </p:spPr>
      </p:pic>
      <p:sp>
        <p:nvSpPr>
          <p:cNvPr id="33" name="Rettangolo arrotondato 28">
            <a:extLst>
              <a:ext uri="{FF2B5EF4-FFF2-40B4-BE49-F238E27FC236}">
                <a16:creationId xmlns:a16="http://schemas.microsoft.com/office/drawing/2014/main" id="{88AA0A57-CDEA-4AF0-82EF-2A22F50DEEA6}"/>
              </a:ext>
            </a:extLst>
          </p:cNvPr>
          <p:cNvSpPr/>
          <p:nvPr/>
        </p:nvSpPr>
        <p:spPr>
          <a:xfrm>
            <a:off x="3606142" y="4486168"/>
            <a:ext cx="870857" cy="330392"/>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ysClr val="windowText" lastClr="000000"/>
                </a:solidFill>
                <a:latin typeface="Calibri Light" panose="020F0302020204030204" pitchFamily="34" charset="0"/>
                <a:cs typeface="Calibri Light" panose="020F0302020204030204" pitchFamily="34" charset="0"/>
              </a:rPr>
              <a:t>Arancio</a:t>
            </a:r>
            <a:endParaRPr lang="en-GB" dirty="0">
              <a:solidFill>
                <a:sysClr val="windowText" lastClr="000000"/>
              </a:solidFill>
              <a:latin typeface="Calibri Light" panose="020F0302020204030204" pitchFamily="34" charset="0"/>
              <a:cs typeface="Calibri Light" panose="020F0302020204030204" pitchFamily="34" charset="0"/>
            </a:endParaRPr>
          </a:p>
        </p:txBody>
      </p:sp>
      <p:pic>
        <p:nvPicPr>
          <p:cNvPr id="5" name="Immagine 4" descr="Immagine che contiene cibo, Spuntino, interno, agrume&#10;&#10;Descrizione generata automaticamente">
            <a:extLst>
              <a:ext uri="{FF2B5EF4-FFF2-40B4-BE49-F238E27FC236}">
                <a16:creationId xmlns:a16="http://schemas.microsoft.com/office/drawing/2014/main" id="{38CA46F8-505E-4C3C-B1C3-59E121B4868A}"/>
              </a:ext>
            </a:extLst>
          </p:cNvPr>
          <p:cNvPicPr>
            <a:picLocks noChangeAspect="1"/>
          </p:cNvPicPr>
          <p:nvPr/>
        </p:nvPicPr>
        <p:blipFill>
          <a:blip r:embed="rId3"/>
          <a:stretch>
            <a:fillRect/>
          </a:stretch>
        </p:blipFill>
        <p:spPr>
          <a:xfrm>
            <a:off x="4084798" y="3179538"/>
            <a:ext cx="1468192" cy="1501893"/>
          </a:xfrm>
          <a:prstGeom prst="rect">
            <a:avLst/>
          </a:prstGeom>
        </p:spPr>
      </p:pic>
      <p:pic>
        <p:nvPicPr>
          <p:cNvPr id="8" name="Immagine 7">
            <a:extLst>
              <a:ext uri="{FF2B5EF4-FFF2-40B4-BE49-F238E27FC236}">
                <a16:creationId xmlns:a16="http://schemas.microsoft.com/office/drawing/2014/main" id="{B0878CFC-3CEF-43B0-B0E1-1003D3EFE681}"/>
              </a:ext>
            </a:extLst>
          </p:cNvPr>
          <p:cNvPicPr>
            <a:picLocks noChangeAspect="1"/>
          </p:cNvPicPr>
          <p:nvPr/>
        </p:nvPicPr>
        <p:blipFill>
          <a:blip r:embed="rId4"/>
          <a:stretch>
            <a:fillRect/>
          </a:stretch>
        </p:blipFill>
        <p:spPr>
          <a:xfrm rot="1300367">
            <a:off x="5725746" y="2248790"/>
            <a:ext cx="1385635" cy="1385635"/>
          </a:xfrm>
          <a:prstGeom prst="rect">
            <a:avLst/>
          </a:prstGeom>
        </p:spPr>
      </p:pic>
      <p:sp>
        <p:nvSpPr>
          <p:cNvPr id="34" name="Rettangolo arrotondato 28">
            <a:extLst>
              <a:ext uri="{FF2B5EF4-FFF2-40B4-BE49-F238E27FC236}">
                <a16:creationId xmlns:a16="http://schemas.microsoft.com/office/drawing/2014/main" id="{1E46B0CF-138B-409B-84D8-2DCA4CEE6DD5}"/>
              </a:ext>
            </a:extLst>
          </p:cNvPr>
          <p:cNvSpPr/>
          <p:nvPr/>
        </p:nvSpPr>
        <p:spPr>
          <a:xfrm>
            <a:off x="4575048" y="2667599"/>
            <a:ext cx="1217269" cy="330392"/>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B </a:t>
            </a:r>
            <a:r>
              <a:rPr lang="en-GB" dirty="0" err="1">
                <a:solidFill>
                  <a:sysClr val="windowText" lastClr="000000"/>
                </a:solidFill>
                <a:latin typeface="Calibri Light" panose="020F0302020204030204" pitchFamily="34" charset="0"/>
                <a:cs typeface="Calibri Light" panose="020F0302020204030204" pitchFamily="34" charset="0"/>
              </a:rPr>
              <a:t>uova</a:t>
            </a:r>
            <a:r>
              <a:rPr lang="en-GB" dirty="0">
                <a:solidFill>
                  <a:sysClr val="windowText" lastClr="000000"/>
                </a:solidFill>
                <a:latin typeface="Calibri Light" panose="020F0302020204030204" pitchFamily="34" charset="0"/>
                <a:cs typeface="Calibri Light" panose="020F0302020204030204" pitchFamily="34" charset="0"/>
              </a:rPr>
              <a:t> </a:t>
            </a:r>
            <a:r>
              <a:rPr lang="en-GB" dirty="0" err="1">
                <a:solidFill>
                  <a:sysClr val="windowText" lastClr="000000"/>
                </a:solidFill>
                <a:latin typeface="Calibri Light" panose="020F0302020204030204" pitchFamily="34" charset="0"/>
                <a:cs typeface="Calibri Light" panose="020F0302020204030204" pitchFamily="34" charset="0"/>
              </a:rPr>
              <a:t>rosse</a:t>
            </a:r>
            <a:endParaRPr lang="en-GB" dirty="0">
              <a:solidFill>
                <a:sysClr val="windowText" lastClr="000000"/>
              </a:solidFill>
              <a:latin typeface="Calibri Light" panose="020F0302020204030204" pitchFamily="34" charset="0"/>
              <a:cs typeface="Calibri Light" panose="020F0302020204030204" pitchFamily="34" charset="0"/>
            </a:endParaRPr>
          </a:p>
        </p:txBody>
      </p:sp>
      <p:pic>
        <p:nvPicPr>
          <p:cNvPr id="10" name="Immagine 9" descr="Immagine che contiene bruco, larva, invertebrato, insetto&#10;&#10;Descrizione generata automaticamente">
            <a:extLst>
              <a:ext uri="{FF2B5EF4-FFF2-40B4-BE49-F238E27FC236}">
                <a16:creationId xmlns:a16="http://schemas.microsoft.com/office/drawing/2014/main" id="{C7E8C8BB-704E-4517-9BD1-373D80456E67}"/>
              </a:ext>
            </a:extLst>
          </p:cNvPr>
          <p:cNvPicPr>
            <a:picLocks noChangeAspect="1"/>
          </p:cNvPicPr>
          <p:nvPr/>
        </p:nvPicPr>
        <p:blipFill>
          <a:blip r:embed="rId5"/>
          <a:stretch>
            <a:fillRect/>
          </a:stretch>
        </p:blipFill>
        <p:spPr>
          <a:xfrm rot="9310600">
            <a:off x="5982216" y="3020034"/>
            <a:ext cx="2017125" cy="1824099"/>
          </a:xfrm>
          <a:prstGeom prst="rect">
            <a:avLst/>
          </a:prstGeom>
        </p:spPr>
      </p:pic>
      <p:sp>
        <p:nvSpPr>
          <p:cNvPr id="36" name="Rettangolo arrotondato 28">
            <a:extLst>
              <a:ext uri="{FF2B5EF4-FFF2-40B4-BE49-F238E27FC236}">
                <a16:creationId xmlns:a16="http://schemas.microsoft.com/office/drawing/2014/main" id="{14728C94-D8C6-4F43-9692-4B48F016FEB4}"/>
              </a:ext>
            </a:extLst>
          </p:cNvPr>
          <p:cNvSpPr/>
          <p:nvPr/>
        </p:nvSpPr>
        <p:spPr>
          <a:xfrm>
            <a:off x="542657" y="2634694"/>
            <a:ext cx="1001308" cy="330392"/>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R9 </a:t>
            </a:r>
            <a:r>
              <a:rPr lang="en-GB" dirty="0" err="1">
                <a:solidFill>
                  <a:sysClr val="windowText" lastClr="000000"/>
                </a:solidFill>
                <a:latin typeface="Calibri Light" panose="020F0302020204030204" pitchFamily="34" charset="0"/>
                <a:cs typeface="Calibri Light" panose="020F0302020204030204" pitchFamily="34" charset="0"/>
              </a:rPr>
              <a:t>Neri</a:t>
            </a:r>
            <a:r>
              <a:rPr lang="en-GB" dirty="0">
                <a:solidFill>
                  <a:sysClr val="windowText" lastClr="000000"/>
                </a:solidFill>
                <a:latin typeface="Calibri Light" panose="020F0302020204030204" pitchFamily="34" charset="0"/>
                <a:cs typeface="Calibri Light" panose="020F0302020204030204" pitchFamily="34" charset="0"/>
              </a:rPr>
              <a:t> BP</a:t>
            </a:r>
          </a:p>
        </p:txBody>
      </p:sp>
      <p:pic>
        <p:nvPicPr>
          <p:cNvPr id="14" name="Immagine 13" descr="Immagine che contiene bruco, serpente, verde, foglia&#10;&#10;Descrizione generata automaticamente">
            <a:extLst>
              <a:ext uri="{FF2B5EF4-FFF2-40B4-BE49-F238E27FC236}">
                <a16:creationId xmlns:a16="http://schemas.microsoft.com/office/drawing/2014/main" id="{80024DE9-77B6-4237-8236-C4E611A1851B}"/>
              </a:ext>
            </a:extLst>
          </p:cNvPr>
          <p:cNvPicPr>
            <a:picLocks noChangeAspect="1"/>
          </p:cNvPicPr>
          <p:nvPr/>
        </p:nvPicPr>
        <p:blipFill>
          <a:blip r:embed="rId6"/>
          <a:stretch>
            <a:fillRect/>
          </a:stretch>
        </p:blipFill>
        <p:spPr>
          <a:xfrm rot="5011113">
            <a:off x="522366" y="2850589"/>
            <a:ext cx="1622560" cy="1703031"/>
          </a:xfrm>
          <a:prstGeom prst="rect">
            <a:avLst/>
          </a:prstGeom>
        </p:spPr>
      </p:pic>
      <p:sp>
        <p:nvSpPr>
          <p:cNvPr id="37" name="Rettangolo arrotondato 28">
            <a:extLst>
              <a:ext uri="{FF2B5EF4-FFF2-40B4-BE49-F238E27FC236}">
                <a16:creationId xmlns:a16="http://schemas.microsoft.com/office/drawing/2014/main" id="{A1A73B6E-D6F6-4E2A-BE4B-5E254216163E}"/>
              </a:ext>
            </a:extLst>
          </p:cNvPr>
          <p:cNvSpPr/>
          <p:nvPr/>
        </p:nvSpPr>
        <p:spPr>
          <a:xfrm>
            <a:off x="2774125" y="3887312"/>
            <a:ext cx="870857" cy="330392"/>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Rosa</a:t>
            </a:r>
          </a:p>
        </p:txBody>
      </p:sp>
      <p:pic>
        <p:nvPicPr>
          <p:cNvPr id="16" name="Immagine 15" descr="Immagine che contiene cibo, arancione, interno&#10;&#10;Descrizione generata automaticamente">
            <a:extLst>
              <a:ext uri="{FF2B5EF4-FFF2-40B4-BE49-F238E27FC236}">
                <a16:creationId xmlns:a16="http://schemas.microsoft.com/office/drawing/2014/main" id="{97344BC5-CF56-4F9D-B701-80540FAD4AC0}"/>
              </a:ext>
            </a:extLst>
          </p:cNvPr>
          <p:cNvPicPr>
            <a:picLocks noChangeAspect="1"/>
          </p:cNvPicPr>
          <p:nvPr/>
        </p:nvPicPr>
        <p:blipFill>
          <a:blip r:embed="rId7"/>
          <a:stretch>
            <a:fillRect/>
          </a:stretch>
        </p:blipFill>
        <p:spPr>
          <a:xfrm rot="16004901">
            <a:off x="2373715" y="2567428"/>
            <a:ext cx="1164338" cy="1444755"/>
          </a:xfrm>
          <a:prstGeom prst="rect">
            <a:avLst/>
          </a:prstGeom>
        </p:spPr>
      </p:pic>
      <p:sp>
        <p:nvSpPr>
          <p:cNvPr id="40" name="Rettangolo arrotondato 28">
            <a:extLst>
              <a:ext uri="{FF2B5EF4-FFF2-40B4-BE49-F238E27FC236}">
                <a16:creationId xmlns:a16="http://schemas.microsoft.com/office/drawing/2014/main" id="{B6F69B4F-381A-4313-916B-94E90B838FD0}"/>
              </a:ext>
            </a:extLst>
          </p:cNvPr>
          <p:cNvSpPr/>
          <p:nvPr/>
        </p:nvSpPr>
        <p:spPr>
          <a:xfrm>
            <a:off x="6059469" y="1456998"/>
            <a:ext cx="1296693" cy="356235"/>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628 </a:t>
            </a:r>
            <a:r>
              <a:rPr lang="en-GB" dirty="0" err="1">
                <a:solidFill>
                  <a:sysClr val="windowText" lastClr="000000"/>
                </a:solidFill>
                <a:latin typeface="Calibri Light" panose="020F0302020204030204" pitchFamily="34" charset="0"/>
                <a:cs typeface="Calibri Light" panose="020F0302020204030204" pitchFamily="34" charset="0"/>
              </a:rPr>
              <a:t>scanalato</a:t>
            </a:r>
            <a:endParaRPr lang="en-GB" dirty="0">
              <a:solidFill>
                <a:sysClr val="windowText" lastClr="000000"/>
              </a:solidFill>
              <a:latin typeface="Calibri Light" panose="020F0302020204030204" pitchFamily="34" charset="0"/>
              <a:cs typeface="Calibri Light" panose="020F0302020204030204" pitchFamily="34" charset="0"/>
            </a:endParaRPr>
          </a:p>
        </p:txBody>
      </p:sp>
      <p:pic>
        <p:nvPicPr>
          <p:cNvPr id="39" name="Immagine 38" descr="Immagine che contiene cerchio&#10;&#10;Descrizione generata automaticamente">
            <a:extLst>
              <a:ext uri="{FF2B5EF4-FFF2-40B4-BE49-F238E27FC236}">
                <a16:creationId xmlns:a16="http://schemas.microsoft.com/office/drawing/2014/main" id="{70D90588-266F-46A4-AACB-CC7C259D2EAA}"/>
              </a:ext>
            </a:extLst>
          </p:cNvPr>
          <p:cNvPicPr>
            <a:picLocks noChangeAspect="1"/>
          </p:cNvPicPr>
          <p:nvPr/>
        </p:nvPicPr>
        <p:blipFill>
          <a:blip r:embed="rId8"/>
          <a:stretch>
            <a:fillRect/>
          </a:stretch>
        </p:blipFill>
        <p:spPr>
          <a:xfrm>
            <a:off x="4794077" y="1061190"/>
            <a:ext cx="1331578" cy="1331578"/>
          </a:xfrm>
          <a:prstGeom prst="rect">
            <a:avLst/>
          </a:prstGeom>
        </p:spPr>
      </p:pic>
      <p:pic>
        <p:nvPicPr>
          <p:cNvPr id="41" name="Immagine 40">
            <a:extLst>
              <a:ext uri="{FF2B5EF4-FFF2-40B4-BE49-F238E27FC236}">
                <a16:creationId xmlns:a16="http://schemas.microsoft.com/office/drawing/2014/main" id="{B274BD02-8CE5-4A1C-AC61-985C57E34138}"/>
              </a:ext>
            </a:extLst>
          </p:cNvPr>
          <p:cNvPicPr>
            <a:picLocks noChangeAspect="1"/>
          </p:cNvPicPr>
          <p:nvPr/>
        </p:nvPicPr>
        <p:blipFill>
          <a:blip r:embed="rId9"/>
          <a:stretch>
            <a:fillRect/>
          </a:stretch>
        </p:blipFill>
        <p:spPr>
          <a:xfrm>
            <a:off x="7341158" y="1484972"/>
            <a:ext cx="1296693" cy="1301316"/>
          </a:xfrm>
          <a:prstGeom prst="rect">
            <a:avLst/>
          </a:prstGeom>
        </p:spPr>
      </p:pic>
      <p:sp>
        <p:nvSpPr>
          <p:cNvPr id="21" name="Rettangolo arrotondato 28">
            <a:extLst>
              <a:ext uri="{FF2B5EF4-FFF2-40B4-BE49-F238E27FC236}">
                <a16:creationId xmlns:a16="http://schemas.microsoft.com/office/drawing/2014/main" id="{5A5BBC3E-5DB7-43BF-9A55-17D04CCBDB74}"/>
              </a:ext>
            </a:extLst>
          </p:cNvPr>
          <p:cNvSpPr/>
          <p:nvPr/>
        </p:nvSpPr>
        <p:spPr>
          <a:xfrm>
            <a:off x="7402159" y="2708334"/>
            <a:ext cx="1393372" cy="289657"/>
          </a:xfrm>
          <a:prstGeom prst="roundRect">
            <a:avLst>
              <a:gd name="adj" fmla="val 8494"/>
            </a:avLst>
          </a:prstGeom>
          <a:solidFill>
            <a:srgbClr val="CFBBDB"/>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ysClr val="windowText" lastClr="000000"/>
                </a:solidFill>
                <a:latin typeface="Calibri Light" panose="020F0302020204030204" pitchFamily="34" charset="0"/>
                <a:cs typeface="Calibri Light" panose="020F0302020204030204" pitchFamily="34" charset="0"/>
              </a:rPr>
              <a:t>B </a:t>
            </a:r>
            <a:r>
              <a:rPr lang="en-GB" dirty="0" err="1">
                <a:solidFill>
                  <a:sysClr val="windowText" lastClr="000000"/>
                </a:solidFill>
                <a:latin typeface="Calibri Light" panose="020F0302020204030204" pitchFamily="34" charset="0"/>
                <a:cs typeface="Calibri Light" panose="020F0302020204030204" pitchFamily="34" charset="0"/>
              </a:rPr>
              <a:t>uova</a:t>
            </a:r>
            <a:r>
              <a:rPr lang="en-GB" dirty="0">
                <a:solidFill>
                  <a:sysClr val="windowText" lastClr="000000"/>
                </a:solidFill>
                <a:latin typeface="Calibri Light" panose="020F0302020204030204" pitchFamily="34" charset="0"/>
                <a:cs typeface="Calibri Light" panose="020F0302020204030204" pitchFamily="34" charset="0"/>
              </a:rPr>
              <a:t> </a:t>
            </a:r>
            <a:r>
              <a:rPr lang="en-GB" dirty="0" err="1">
                <a:solidFill>
                  <a:sysClr val="windowText" lastClr="000000"/>
                </a:solidFill>
                <a:latin typeface="Calibri Light" panose="020F0302020204030204" pitchFamily="34" charset="0"/>
                <a:cs typeface="Calibri Light" panose="020F0302020204030204" pitchFamily="34" charset="0"/>
              </a:rPr>
              <a:t>gialle</a:t>
            </a:r>
            <a:endParaRPr lang="en-GB" dirty="0">
              <a:solidFill>
                <a:sysClr val="windowText" lastClr="000000"/>
              </a:solidFill>
              <a:latin typeface="Calibri Light" panose="020F0302020204030204" pitchFamily="34" charset="0"/>
              <a:cs typeface="Calibri Light" panose="020F0302020204030204" pitchFamily="34" charset="0"/>
            </a:endParaRPr>
          </a:p>
        </p:txBody>
      </p:sp>
      <p:sp>
        <p:nvSpPr>
          <p:cNvPr id="20" name="Ovale 19"/>
          <p:cNvSpPr/>
          <p:nvPr/>
        </p:nvSpPr>
        <p:spPr>
          <a:xfrm>
            <a:off x="382138" y="1945705"/>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16</a:t>
            </a:r>
            <a:endParaRPr lang="en-GB" sz="2400" dirty="0"/>
          </a:p>
        </p:txBody>
      </p:sp>
    </p:spTree>
    <p:extLst>
      <p:ext uri="{BB962C8B-B14F-4D97-AF65-F5344CB8AC3E}">
        <p14:creationId xmlns:p14="http://schemas.microsoft.com/office/powerpoint/2010/main" val="288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500"/>
                                        <p:tgtEl>
                                          <p:spTgt spid="39"/>
                                        </p:tgtEl>
                                      </p:cBhvr>
                                    </p:animEffect>
                                  </p:childTnLst>
                                </p:cTn>
                              </p:par>
                              <p:par>
                                <p:cTn id="15" presetID="10" presetClass="entr" presetSubtype="0" fill="hold" grpId="0" nodeType="withEffect">
                                  <p:stCondLst>
                                    <p:cond delay="50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500"/>
                                        <p:tgtEl>
                                          <p:spTgt spid="4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450"/>
                                        <p:tgtEl>
                                          <p:spTgt spid="21"/>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fade">
                                      <p:cBhvr>
                                        <p:cTn id="51" dur="500"/>
                                        <p:tgtEl>
                                          <p:spTgt spid="3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500"/>
                                        <p:tgtEl>
                                          <p:spTgt spid="33"/>
                                        </p:tgtEl>
                                      </p:cBhvr>
                                    </p:animEffect>
                                  </p:childTnLst>
                                </p:cTn>
                              </p:par>
                              <p:par>
                                <p:cTn id="55" presetID="10" presetClass="entr" presetSubtype="0" fill="hold"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6" grpId="0" animBg="1"/>
      <p:bldP spid="37" grpId="0" animBg="1"/>
      <p:bldP spid="40" grpId="0" animBg="1"/>
      <p:bldP spid="2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6" name="Gruppo 5"/>
          <p:cNvGrpSpPr/>
          <p:nvPr/>
        </p:nvGrpSpPr>
        <p:grpSpPr>
          <a:xfrm>
            <a:off x="5288763" y="2595712"/>
            <a:ext cx="3855237" cy="3475787"/>
            <a:chOff x="7051684" y="3054548"/>
            <a:chExt cx="5140316" cy="4634383"/>
          </a:xfrm>
        </p:grpSpPr>
        <p:sp>
          <p:nvSpPr>
            <p:cNvPr id="15" name="Rettangolo 14"/>
            <p:cNvSpPr/>
            <p:nvPr/>
          </p:nvSpPr>
          <p:spPr>
            <a:xfrm>
              <a:off x="9466580" y="3054550"/>
              <a:ext cx="2725420" cy="486000"/>
            </a:xfrm>
            <a:prstGeom prst="rect">
              <a:avLst/>
            </a:prstGeom>
            <a:solidFill>
              <a:srgbClr val="9E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Freccia curva 21"/>
            <p:cNvSpPr/>
            <p:nvPr/>
          </p:nvSpPr>
          <p:spPr>
            <a:xfrm>
              <a:off x="7051684" y="3054548"/>
              <a:ext cx="2708266" cy="4634383"/>
            </a:xfrm>
            <a:prstGeom prst="bentArrow">
              <a:avLst>
                <a:gd name="adj1" fmla="val 19054"/>
                <a:gd name="adj2" fmla="val 9010"/>
                <a:gd name="adj3" fmla="val 0"/>
                <a:gd name="adj4" fmla="val 86987"/>
              </a:avLst>
            </a:prstGeom>
            <a:solidFill>
              <a:srgbClr val="9E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3" name="Gruppo 2"/>
          <p:cNvGrpSpPr/>
          <p:nvPr/>
        </p:nvGrpSpPr>
        <p:grpSpPr>
          <a:xfrm>
            <a:off x="3766120" y="1864125"/>
            <a:ext cx="5377880" cy="3684445"/>
            <a:chOff x="5021493" y="2079100"/>
            <a:chExt cx="7170507" cy="4912593"/>
          </a:xfrm>
        </p:grpSpPr>
        <p:sp>
          <p:nvSpPr>
            <p:cNvPr id="11" name="Rettangolo 10"/>
            <p:cNvSpPr/>
            <p:nvPr/>
          </p:nvSpPr>
          <p:spPr>
            <a:xfrm>
              <a:off x="10060940" y="2079100"/>
              <a:ext cx="2131060" cy="594000"/>
            </a:xfrm>
            <a:prstGeom prst="rect">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Freccia curva 22"/>
            <p:cNvSpPr/>
            <p:nvPr/>
          </p:nvSpPr>
          <p:spPr>
            <a:xfrm>
              <a:off x="5021493" y="2080414"/>
              <a:ext cx="5136590" cy="4911279"/>
            </a:xfrm>
            <a:prstGeom prst="bentArrow">
              <a:avLst>
                <a:gd name="adj1" fmla="val 19054"/>
                <a:gd name="adj2" fmla="val 6047"/>
                <a:gd name="adj3" fmla="val 0"/>
                <a:gd name="adj4" fmla="val 57534"/>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sp>
        <p:nvSpPr>
          <p:cNvPr id="13" name="Rettangolo 12"/>
          <p:cNvSpPr/>
          <p:nvPr/>
        </p:nvSpPr>
        <p:spPr>
          <a:xfrm>
            <a:off x="3168259" y="2344669"/>
            <a:ext cx="5975741" cy="216000"/>
          </a:xfrm>
          <a:prstGeom prst="rect">
            <a:avLst/>
          </a:prstGeom>
          <a:gradFill flip="none" rotWithShape="1">
            <a:gsLst>
              <a:gs pos="18000">
                <a:srgbClr val="AF98C8">
                  <a:alpha val="7000"/>
                </a:srgbClr>
              </a:gs>
              <a:gs pos="68000">
                <a:srgbClr val="AF98C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2" name="Gruppo 1"/>
          <p:cNvGrpSpPr/>
          <p:nvPr/>
        </p:nvGrpSpPr>
        <p:grpSpPr>
          <a:xfrm>
            <a:off x="2706198" y="1734582"/>
            <a:ext cx="6437803" cy="3752945"/>
            <a:chOff x="3608264" y="1906375"/>
            <a:chExt cx="8583737" cy="5003927"/>
          </a:xfrm>
        </p:grpSpPr>
        <p:sp>
          <p:nvSpPr>
            <p:cNvPr id="9" name="Rettangolo 8"/>
            <p:cNvSpPr/>
            <p:nvPr/>
          </p:nvSpPr>
          <p:spPr>
            <a:xfrm>
              <a:off x="8117841" y="1906375"/>
              <a:ext cx="4074160" cy="126000"/>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Freccia curva 23"/>
            <p:cNvSpPr/>
            <p:nvPr/>
          </p:nvSpPr>
          <p:spPr>
            <a:xfrm>
              <a:off x="3608264" y="1906375"/>
              <a:ext cx="5136590" cy="5003927"/>
            </a:xfrm>
            <a:prstGeom prst="bentArrow">
              <a:avLst>
                <a:gd name="adj1" fmla="val 19054"/>
                <a:gd name="adj2" fmla="val 1269"/>
                <a:gd name="adj3" fmla="val 0"/>
                <a:gd name="adj4" fmla="val 57534"/>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30" name="Rettangolo 29"/>
          <p:cNvSpPr/>
          <p:nvPr/>
        </p:nvSpPr>
        <p:spPr>
          <a:xfrm>
            <a:off x="5282655" y="1636637"/>
            <a:ext cx="2770310"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the </a:t>
            </a:r>
            <a:r>
              <a:rPr lang="en-GB" sz="1200" b="1" cap="small" dirty="0" err="1">
                <a:latin typeface="Calibri Light" panose="020F0302020204030204" pitchFamily="34" charset="0"/>
                <a:cs typeface="Calibri Light" panose="020F0302020204030204" pitchFamily="34" charset="0"/>
              </a:rPr>
              <a:t>Spallanzani</a:t>
            </a:r>
            <a:r>
              <a:rPr lang="en-GB" sz="1200" b="1" cap="small" dirty="0">
                <a:latin typeface="Calibri Light" panose="020F0302020204030204" pitchFamily="34" charset="0"/>
                <a:cs typeface="Calibri Light" panose="020F0302020204030204" pitchFamily="34" charset="0"/>
              </a:rPr>
              <a:t> Institute</a:t>
            </a:r>
          </a:p>
        </p:txBody>
      </p:sp>
      <p:sp>
        <p:nvSpPr>
          <p:cNvPr id="31" name="Rettangolo 30"/>
          <p:cNvSpPr/>
          <p:nvPr/>
        </p:nvSpPr>
        <p:spPr>
          <a:xfrm>
            <a:off x="5505227" y="1903420"/>
            <a:ext cx="3460086" cy="461665"/>
          </a:xfrm>
          <a:prstGeom prst="rect">
            <a:avLst/>
          </a:prstGeom>
        </p:spPr>
        <p:txBody>
          <a:bodyPr wrap="square">
            <a:spAutoFit/>
          </a:bodyPr>
          <a:lstStyle/>
          <a:p>
            <a:pPr algn="ctr"/>
            <a:r>
              <a:rPr lang="en-GB" sz="1200" b="1" cap="small" dirty="0">
                <a:latin typeface="Calibri Light" panose="020F0302020204030204" pitchFamily="34" charset="0"/>
                <a:cs typeface="Calibri Light" panose="020F0302020204030204" pitchFamily="34" charset="0"/>
              </a:rPr>
              <a:t>Strains from San Giacomo di </a:t>
            </a:r>
            <a:r>
              <a:rPr lang="en-GB" sz="1200" b="1" cap="small" dirty="0" err="1">
                <a:latin typeface="Calibri Light" panose="020F0302020204030204" pitchFamily="34" charset="0"/>
                <a:cs typeface="Calibri Light" panose="020F0302020204030204" pitchFamily="34" charset="0"/>
              </a:rPr>
              <a:t>Veglia</a:t>
            </a:r>
            <a:r>
              <a:rPr lang="en-GB" sz="1200" b="1" cap="small" dirty="0">
                <a:latin typeface="Calibri Light" panose="020F0302020204030204" pitchFamily="34" charset="0"/>
                <a:cs typeface="Calibri Light" panose="020F0302020204030204" pitchFamily="34" charset="0"/>
              </a:rPr>
              <a:t> reproduction centre</a:t>
            </a:r>
          </a:p>
        </p:txBody>
      </p:sp>
      <p:sp>
        <p:nvSpPr>
          <p:cNvPr id="32" name="Rettangolo 31"/>
          <p:cNvSpPr/>
          <p:nvPr/>
        </p:nvSpPr>
        <p:spPr>
          <a:xfrm>
            <a:off x="5796856" y="2326684"/>
            <a:ext cx="1744388"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of unknown origin</a:t>
            </a:r>
          </a:p>
        </p:txBody>
      </p:sp>
      <p:sp>
        <p:nvSpPr>
          <p:cNvPr id="34" name="Rettangolo 33"/>
          <p:cNvSpPr/>
          <p:nvPr/>
        </p:nvSpPr>
        <p:spPr>
          <a:xfrm>
            <a:off x="5880081" y="2621960"/>
            <a:ext cx="2576346"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acquired after 1990 and derived </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5756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2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ttangolo arrotondato 28">
            <a:extLst>
              <a:ext uri="{FF2B5EF4-FFF2-40B4-BE49-F238E27FC236}">
                <a16:creationId xmlns:a16="http://schemas.microsoft.com/office/drawing/2014/main" id="{851F5424-DF95-4395-AB42-8C9701B8508D}"/>
              </a:ext>
            </a:extLst>
          </p:cNvPr>
          <p:cNvSpPr/>
          <p:nvPr/>
        </p:nvSpPr>
        <p:spPr>
          <a:xfrm>
            <a:off x="2319667" y="4347702"/>
            <a:ext cx="1160362" cy="276684"/>
          </a:xfrm>
          <a:prstGeom prst="roundRect">
            <a:avLst>
              <a:gd name="adj" fmla="val 8494"/>
            </a:avLst>
          </a:prstGeom>
          <a:solidFill>
            <a:srgbClr val="C7E3D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solidFill>
                  <a:schemeClr val="tx1"/>
                </a:solidFill>
                <a:latin typeface="Calibri Light" panose="020F0302020204030204" pitchFamily="34" charset="0"/>
                <a:cs typeface="Calibri Light" panose="020F0302020204030204" pitchFamily="34" charset="0"/>
              </a:rPr>
              <a:t>Baco</a:t>
            </a:r>
            <a:r>
              <a:rPr lang="en-GB" dirty="0">
                <a:solidFill>
                  <a:schemeClr val="tx1"/>
                </a:solidFill>
                <a:latin typeface="Calibri Light" panose="020F0302020204030204" pitchFamily="34" charset="0"/>
                <a:cs typeface="Calibri Light" panose="020F0302020204030204" pitchFamily="34" charset="0"/>
              </a:rPr>
              <a:t> </a:t>
            </a:r>
            <a:r>
              <a:rPr lang="en-GB" dirty="0" err="1">
                <a:solidFill>
                  <a:schemeClr val="tx1"/>
                </a:solidFill>
                <a:latin typeface="Calibri Light" panose="020F0302020204030204" pitchFamily="34" charset="0"/>
                <a:cs typeface="Calibri Light" panose="020F0302020204030204" pitchFamily="34" charset="0"/>
              </a:rPr>
              <a:t>moro</a:t>
            </a:r>
            <a:endParaRPr lang="en-GB" dirty="0">
              <a:solidFill>
                <a:schemeClr val="tx1"/>
              </a:solidFill>
              <a:latin typeface="Calibri Light" panose="020F0302020204030204" pitchFamily="34" charset="0"/>
              <a:cs typeface="Calibri Light" panose="020F0302020204030204" pitchFamily="34" charset="0"/>
            </a:endParaRPr>
          </a:p>
        </p:txBody>
      </p:sp>
      <p:sp>
        <p:nvSpPr>
          <p:cNvPr id="29" name="Rettangolo arrotondato 28"/>
          <p:cNvSpPr/>
          <p:nvPr/>
        </p:nvSpPr>
        <p:spPr>
          <a:xfrm>
            <a:off x="685558" y="519114"/>
            <a:ext cx="3886442" cy="2233612"/>
          </a:xfrm>
          <a:prstGeom prst="roundRect">
            <a:avLst>
              <a:gd name="adj" fmla="val 8494"/>
            </a:avLst>
          </a:prstGeom>
          <a:solidFill>
            <a:srgbClr val="C7E3D3"/>
          </a:solidFill>
          <a:ln w="50800">
            <a:solidFill>
              <a:srgbClr val="9ED1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882529" y="1177243"/>
            <a:ext cx="3492500" cy="1754326"/>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strains imported after 1990 and derived</a:t>
            </a:r>
          </a:p>
          <a:p>
            <a:pPr marL="285750" indent="-285750">
              <a:buFont typeface="Arial" panose="020B0604020202020204" pitchFamily="34" charset="0"/>
              <a:buChar char="•"/>
            </a:pPr>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Imported by the National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Rearers</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Association, donated by other sericulture stations or obtained from breeders</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45088" y="733934"/>
            <a:ext cx="3567382" cy="307777"/>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acquired after 1990 and derived</a:t>
            </a:r>
          </a:p>
        </p:txBody>
      </p:sp>
      <p:pic>
        <p:nvPicPr>
          <p:cNvPr id="4" name="Immagine 3" descr="Immagine che contiene cibo, interno&#10;&#10;Descrizione generata automaticamente">
            <a:extLst>
              <a:ext uri="{FF2B5EF4-FFF2-40B4-BE49-F238E27FC236}">
                <a16:creationId xmlns:a16="http://schemas.microsoft.com/office/drawing/2014/main" id="{21485A68-748A-4B67-82E8-7BE13F0A65DE}"/>
              </a:ext>
            </a:extLst>
          </p:cNvPr>
          <p:cNvPicPr>
            <a:picLocks noChangeAspect="1"/>
          </p:cNvPicPr>
          <p:nvPr/>
        </p:nvPicPr>
        <p:blipFill>
          <a:blip r:embed="rId2"/>
          <a:stretch>
            <a:fillRect/>
          </a:stretch>
        </p:blipFill>
        <p:spPr>
          <a:xfrm>
            <a:off x="6925068" y="914322"/>
            <a:ext cx="1682012" cy="1693941"/>
          </a:xfrm>
          <a:prstGeom prst="rect">
            <a:avLst/>
          </a:prstGeom>
        </p:spPr>
      </p:pic>
      <p:pic>
        <p:nvPicPr>
          <p:cNvPr id="9" name="Immagine 8" descr="Immagine che contiene cibo, frutto, agrume, interno&#10;&#10;Descrizione generata automaticamente">
            <a:extLst>
              <a:ext uri="{FF2B5EF4-FFF2-40B4-BE49-F238E27FC236}">
                <a16:creationId xmlns:a16="http://schemas.microsoft.com/office/drawing/2014/main" id="{66A49B11-A36C-4A5F-83B9-9744A0C4C1B0}"/>
              </a:ext>
            </a:extLst>
          </p:cNvPr>
          <p:cNvPicPr>
            <a:picLocks noChangeAspect="1"/>
          </p:cNvPicPr>
          <p:nvPr/>
        </p:nvPicPr>
        <p:blipFill>
          <a:blip r:embed="rId3"/>
          <a:stretch>
            <a:fillRect/>
          </a:stretch>
        </p:blipFill>
        <p:spPr>
          <a:xfrm>
            <a:off x="6174339" y="3232260"/>
            <a:ext cx="1307864" cy="1514478"/>
          </a:xfrm>
          <a:prstGeom prst="rect">
            <a:avLst/>
          </a:prstGeom>
        </p:spPr>
      </p:pic>
      <p:sp>
        <p:nvSpPr>
          <p:cNvPr id="33" name="Rettangolo arrotondato 28">
            <a:extLst>
              <a:ext uri="{FF2B5EF4-FFF2-40B4-BE49-F238E27FC236}">
                <a16:creationId xmlns:a16="http://schemas.microsoft.com/office/drawing/2014/main" id="{CD520833-992A-4248-BB55-B160CFDE6361}"/>
              </a:ext>
            </a:extLst>
          </p:cNvPr>
          <p:cNvSpPr/>
          <p:nvPr/>
        </p:nvSpPr>
        <p:spPr>
          <a:xfrm>
            <a:off x="3438679" y="3689769"/>
            <a:ext cx="998727" cy="276684"/>
          </a:xfrm>
          <a:prstGeom prst="roundRect">
            <a:avLst>
              <a:gd name="adj" fmla="val 8494"/>
            </a:avLst>
          </a:prstGeom>
          <a:solidFill>
            <a:srgbClr val="C7E3D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Ascoli</a:t>
            </a:r>
          </a:p>
        </p:txBody>
      </p:sp>
      <p:pic>
        <p:nvPicPr>
          <p:cNvPr id="11" name="Immagine 10" descr="Immagine che contiene serpente, mammifero, bruco, foglia&#10;&#10;Descrizione generata automaticamente">
            <a:extLst>
              <a:ext uri="{FF2B5EF4-FFF2-40B4-BE49-F238E27FC236}">
                <a16:creationId xmlns:a16="http://schemas.microsoft.com/office/drawing/2014/main" id="{05C33241-2212-4553-A18A-47DAA43607E7}"/>
              </a:ext>
            </a:extLst>
          </p:cNvPr>
          <p:cNvPicPr>
            <a:picLocks noChangeAspect="1"/>
          </p:cNvPicPr>
          <p:nvPr/>
        </p:nvPicPr>
        <p:blipFill>
          <a:blip r:embed="rId4"/>
          <a:stretch>
            <a:fillRect/>
          </a:stretch>
        </p:blipFill>
        <p:spPr>
          <a:xfrm>
            <a:off x="4412470" y="3100093"/>
            <a:ext cx="1929388" cy="1954370"/>
          </a:xfrm>
          <a:prstGeom prst="rect">
            <a:avLst/>
          </a:prstGeom>
        </p:spPr>
      </p:pic>
      <p:pic>
        <p:nvPicPr>
          <p:cNvPr id="13" name="Immagine 12" descr="Immagine che contiene albero, bruco, invertebrato, foglia&#10;&#10;Descrizione generata automaticamente">
            <a:extLst>
              <a:ext uri="{FF2B5EF4-FFF2-40B4-BE49-F238E27FC236}">
                <a16:creationId xmlns:a16="http://schemas.microsoft.com/office/drawing/2014/main" id="{9CB30029-6078-428E-B87B-BD1AD20A25E0}"/>
              </a:ext>
            </a:extLst>
          </p:cNvPr>
          <p:cNvPicPr>
            <a:picLocks noChangeAspect="1"/>
          </p:cNvPicPr>
          <p:nvPr/>
        </p:nvPicPr>
        <p:blipFill>
          <a:blip r:embed="rId5"/>
          <a:stretch>
            <a:fillRect/>
          </a:stretch>
        </p:blipFill>
        <p:spPr>
          <a:xfrm>
            <a:off x="882529" y="2931569"/>
            <a:ext cx="2076954" cy="1867039"/>
          </a:xfrm>
          <a:prstGeom prst="rect">
            <a:avLst/>
          </a:prstGeom>
        </p:spPr>
      </p:pic>
      <p:pic>
        <p:nvPicPr>
          <p:cNvPr id="30" name="Immagine 29" descr="Immagine che contiene serpente, mammifero, rettile, interno&#10;&#10;Descrizione generata automaticamente">
            <a:extLst>
              <a:ext uri="{FF2B5EF4-FFF2-40B4-BE49-F238E27FC236}">
                <a16:creationId xmlns:a16="http://schemas.microsoft.com/office/drawing/2014/main" id="{FC1567DC-21E6-468C-BBFE-EEF222701615}"/>
              </a:ext>
            </a:extLst>
          </p:cNvPr>
          <p:cNvPicPr>
            <a:picLocks noChangeAspect="1"/>
          </p:cNvPicPr>
          <p:nvPr/>
        </p:nvPicPr>
        <p:blipFill>
          <a:blip r:embed="rId6"/>
          <a:stretch>
            <a:fillRect/>
          </a:stretch>
        </p:blipFill>
        <p:spPr>
          <a:xfrm>
            <a:off x="4768971" y="656557"/>
            <a:ext cx="1835964" cy="1872757"/>
          </a:xfrm>
          <a:prstGeom prst="rect">
            <a:avLst/>
          </a:prstGeom>
        </p:spPr>
      </p:pic>
      <p:sp>
        <p:nvSpPr>
          <p:cNvPr id="34" name="Rettangolo arrotondato 28">
            <a:extLst>
              <a:ext uri="{FF2B5EF4-FFF2-40B4-BE49-F238E27FC236}">
                <a16:creationId xmlns:a16="http://schemas.microsoft.com/office/drawing/2014/main" id="{1AC1EAFC-0310-4E4F-B222-F760A716B8A2}"/>
              </a:ext>
            </a:extLst>
          </p:cNvPr>
          <p:cNvSpPr/>
          <p:nvPr/>
        </p:nvSpPr>
        <p:spPr>
          <a:xfrm>
            <a:off x="5089104" y="2478168"/>
            <a:ext cx="1373180" cy="276684"/>
          </a:xfrm>
          <a:prstGeom prst="roundRect">
            <a:avLst>
              <a:gd name="adj" fmla="val 8494"/>
            </a:avLst>
          </a:prstGeom>
          <a:solidFill>
            <a:srgbClr val="C7E3D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Turco </a:t>
            </a:r>
            <a:r>
              <a:rPr lang="en-GB" dirty="0" err="1">
                <a:solidFill>
                  <a:schemeClr val="tx1"/>
                </a:solidFill>
                <a:latin typeface="Calibri Light" panose="020F0302020204030204" pitchFamily="34" charset="0"/>
                <a:cs typeface="Calibri Light" panose="020F0302020204030204" pitchFamily="34" charset="0"/>
              </a:rPr>
              <a:t>multistar</a:t>
            </a:r>
            <a:endParaRPr lang="en-GB" dirty="0">
              <a:solidFill>
                <a:schemeClr val="tx1"/>
              </a:solidFill>
              <a:latin typeface="Calibri Light" panose="020F0302020204030204" pitchFamily="34" charset="0"/>
              <a:cs typeface="Calibri Light" panose="020F0302020204030204" pitchFamily="34" charset="0"/>
            </a:endParaRPr>
          </a:p>
        </p:txBody>
      </p:sp>
      <p:sp>
        <p:nvSpPr>
          <p:cNvPr id="35" name="Rettangolo arrotondato 28">
            <a:extLst>
              <a:ext uri="{FF2B5EF4-FFF2-40B4-BE49-F238E27FC236}">
                <a16:creationId xmlns:a16="http://schemas.microsoft.com/office/drawing/2014/main" id="{9F7F4137-985F-4011-9593-792E4822F3EA}"/>
              </a:ext>
            </a:extLst>
          </p:cNvPr>
          <p:cNvSpPr/>
          <p:nvPr/>
        </p:nvSpPr>
        <p:spPr>
          <a:xfrm>
            <a:off x="6921722" y="2579835"/>
            <a:ext cx="844352" cy="276684"/>
          </a:xfrm>
          <a:prstGeom prst="roundRect">
            <a:avLst>
              <a:gd name="adj" fmla="val 8494"/>
            </a:avLst>
          </a:prstGeom>
          <a:solidFill>
            <a:srgbClr val="C7E3D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Calibri Light" panose="020F0302020204030204" pitchFamily="34" charset="0"/>
                <a:cs typeface="Calibri Light" panose="020F0302020204030204" pitchFamily="34" charset="0"/>
              </a:rPr>
              <a:t>Mexico</a:t>
            </a:r>
          </a:p>
        </p:txBody>
      </p:sp>
      <p:sp>
        <p:nvSpPr>
          <p:cNvPr id="14" name="Ovale 13"/>
          <p:cNvSpPr/>
          <p:nvPr/>
        </p:nvSpPr>
        <p:spPr>
          <a:xfrm>
            <a:off x="394550" y="2318959"/>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27</a:t>
            </a:r>
            <a:endParaRPr lang="en-GB" sz="2400" dirty="0"/>
          </a:p>
        </p:txBody>
      </p:sp>
    </p:spTree>
    <p:extLst>
      <p:ext uri="{BB962C8B-B14F-4D97-AF65-F5344CB8AC3E}">
        <p14:creationId xmlns:p14="http://schemas.microsoft.com/office/powerpoint/2010/main" val="291338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78"/>
        <p:cNvGrpSpPr/>
        <p:nvPr/>
      </p:nvGrpSpPr>
      <p:grpSpPr>
        <a:xfrm>
          <a:off x="0" y="0"/>
          <a:ext cx="0" cy="0"/>
          <a:chOff x="0" y="0"/>
          <a:chExt cx="0" cy="0"/>
        </a:xfrm>
      </p:grpSpPr>
      <p:sp>
        <p:nvSpPr>
          <p:cNvPr id="3340" name="Google Shape;3340;p113"/>
          <p:cNvSpPr/>
          <p:nvPr/>
        </p:nvSpPr>
        <p:spPr>
          <a:xfrm rot="-3640427">
            <a:off x="-305699" y="86319"/>
            <a:ext cx="3828675" cy="214799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pic>
        <p:nvPicPr>
          <p:cNvPr id="64" name="Immagine 63"/>
          <p:cNvPicPr>
            <a:picLocks noChangeAspect="1"/>
          </p:cNvPicPr>
          <p:nvPr/>
        </p:nvPicPr>
        <p:blipFill>
          <a:blip r:embed="rId3"/>
          <a:stretch>
            <a:fillRect/>
          </a:stretch>
        </p:blipFill>
        <p:spPr>
          <a:xfrm>
            <a:off x="-366258" y="2293763"/>
            <a:ext cx="3580039" cy="2336446"/>
          </a:xfrm>
          <a:prstGeom prst="rect">
            <a:avLst/>
          </a:prstGeom>
        </p:spPr>
      </p:pic>
      <p:sp>
        <p:nvSpPr>
          <p:cNvPr id="7" name="Rettangolo 6">
            <a:extLst>
              <a:ext uri="{FF2B5EF4-FFF2-40B4-BE49-F238E27FC236}">
                <a16:creationId xmlns:a16="http://schemas.microsoft.com/office/drawing/2014/main" id="{BF6F1478-2BF9-4BDC-B356-0BB80BD8A2BC}"/>
              </a:ext>
            </a:extLst>
          </p:cNvPr>
          <p:cNvSpPr/>
          <p:nvPr/>
        </p:nvSpPr>
        <p:spPr>
          <a:xfrm>
            <a:off x="647701" y="519113"/>
            <a:ext cx="7848600" cy="369332"/>
          </a:xfrm>
          <a:prstGeom prst="rect">
            <a:avLst/>
          </a:prstGeom>
        </p:spPr>
        <p:txBody>
          <a:bodyPr wrap="square">
            <a:spAutoFit/>
          </a:bodyPr>
          <a:lstStyle/>
          <a:p>
            <a:pPr algn="ctr"/>
            <a:r>
              <a:rPr lang="fr-FR" sz="1800" b="1" cap="small" dirty="0">
                <a:latin typeface="Calibri Light" panose="020F0302020204030204" pitchFamily="34" charset="0"/>
                <a:cs typeface="Calibri Light" panose="020F0302020204030204" pitchFamily="34" charset="0"/>
              </a:rPr>
              <a:t>L’Unité Nationale Séricicole de La </a:t>
            </a:r>
            <a:r>
              <a:rPr lang="fr-FR" sz="1800" b="1" cap="small" dirty="0" err="1">
                <a:latin typeface="Calibri Light" panose="020F0302020204030204" pitchFamily="34" charset="0"/>
                <a:cs typeface="Calibri Light" panose="020F0302020204030204" pitchFamily="34" charset="0"/>
              </a:rPr>
              <a:t>Mulatière</a:t>
            </a:r>
            <a:r>
              <a:rPr lang="fr-FR" sz="1800" b="1" cap="small" dirty="0">
                <a:latin typeface="Calibri Light" panose="020F0302020204030204" pitchFamily="34" charset="0"/>
                <a:cs typeface="Calibri Light" panose="020F0302020204030204" pitchFamily="34" charset="0"/>
              </a:rPr>
              <a:t> (1979-2009)</a:t>
            </a:r>
          </a:p>
        </p:txBody>
      </p:sp>
      <p:pic>
        <p:nvPicPr>
          <p:cNvPr id="5" name="Immagine 4" descr="Immagine che contiene albero, aria aperta, cielo, acqua&#10;&#10;Descrizione generata automaticamente">
            <a:extLst>
              <a:ext uri="{FF2B5EF4-FFF2-40B4-BE49-F238E27FC236}">
                <a16:creationId xmlns:a16="http://schemas.microsoft.com/office/drawing/2014/main" id="{836E081F-C263-43D7-A978-F01BF5F746FE}"/>
              </a:ext>
            </a:extLst>
          </p:cNvPr>
          <p:cNvPicPr>
            <a:picLocks noChangeAspect="1"/>
          </p:cNvPicPr>
          <p:nvPr/>
        </p:nvPicPr>
        <p:blipFill>
          <a:blip r:embed="rId4"/>
          <a:stretch>
            <a:fillRect/>
          </a:stretch>
        </p:blipFill>
        <p:spPr>
          <a:xfrm>
            <a:off x="5078568" y="1177826"/>
            <a:ext cx="3747931" cy="1926516"/>
          </a:xfrm>
          <a:prstGeom prst="rect">
            <a:avLst/>
          </a:prstGeom>
        </p:spPr>
      </p:pic>
      <p:sp>
        <p:nvSpPr>
          <p:cNvPr id="6" name="CasellaDiTesto 5">
            <a:extLst>
              <a:ext uri="{FF2B5EF4-FFF2-40B4-BE49-F238E27FC236}">
                <a16:creationId xmlns:a16="http://schemas.microsoft.com/office/drawing/2014/main" id="{58D586DE-6D69-41DE-A4F6-FA56EFCE930C}"/>
              </a:ext>
            </a:extLst>
          </p:cNvPr>
          <p:cNvSpPr txBox="1"/>
          <p:nvPr/>
        </p:nvSpPr>
        <p:spPr>
          <a:xfrm>
            <a:off x="647701" y="1272722"/>
            <a:ext cx="3924299" cy="954107"/>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The UNS had preserved all the silkworm breeds collected over time in France and by French researchers </a:t>
            </a:r>
          </a:p>
          <a:p>
            <a:endParaRPr lang="it-IT" dirty="0"/>
          </a:p>
        </p:txBody>
      </p:sp>
      <p:sp>
        <p:nvSpPr>
          <p:cNvPr id="11" name="CasellaDiTesto 10">
            <a:extLst>
              <a:ext uri="{FF2B5EF4-FFF2-40B4-BE49-F238E27FC236}">
                <a16:creationId xmlns:a16="http://schemas.microsoft.com/office/drawing/2014/main" id="{EE09A059-60A7-4838-914E-78473D4D7A27}"/>
              </a:ext>
            </a:extLst>
          </p:cNvPr>
          <p:cNvSpPr txBox="1"/>
          <p:nvPr/>
        </p:nvSpPr>
        <p:spPr>
          <a:xfrm>
            <a:off x="3987801" y="3393724"/>
            <a:ext cx="4508500" cy="1169551"/>
          </a:xfrm>
          <a:prstGeom prst="rect">
            <a:avLst/>
          </a:prstGeom>
          <a:noFill/>
        </p:spPr>
        <p:txBody>
          <a:bodyPr wrap="square" rtlCol="0">
            <a:spAutoFit/>
          </a:bodyPr>
          <a:lstStyle/>
          <a:p>
            <a:r>
              <a:rPr lang="en-US" dirty="0">
                <a:latin typeface="Calibri Light" panose="020F0302020204030204" pitchFamily="34" charset="0"/>
                <a:cs typeface="Calibri Light" panose="020F0302020204030204" pitchFamily="34" charset="0"/>
              </a:rPr>
              <a:t>It was closed in 2009</a:t>
            </a:r>
          </a:p>
          <a:p>
            <a:endParaRPr lang="en-US" dirty="0">
              <a:latin typeface="Calibri Light" panose="020F0302020204030204" pitchFamily="34" charset="0"/>
              <a:cs typeface="Calibri Light" panose="020F0302020204030204" pitchFamily="34" charset="0"/>
            </a:endParaRPr>
          </a:p>
          <a:p>
            <a:r>
              <a:rPr lang="en-US" dirty="0">
                <a:latin typeface="Calibri Light" panose="020F0302020204030204" pitchFamily="34" charset="0"/>
                <a:cs typeface="Calibri Light" panose="020F0302020204030204" pitchFamily="34" charset="0"/>
              </a:rPr>
              <a:t>UNS entrusted all its assets to the Sericulture Laboratory of Padova through a deposit contract </a:t>
            </a:r>
          </a:p>
          <a:p>
            <a:endParaRPr lang="it-IT" dirty="0">
              <a:latin typeface="Calibri Light" panose="020F0302020204030204" pitchFamily="34" charset="0"/>
              <a:cs typeface="Calibri Light" panose="020F0302020204030204"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Freccia curva 20"/>
          <p:cNvSpPr/>
          <p:nvPr/>
        </p:nvSpPr>
        <p:spPr>
          <a:xfrm>
            <a:off x="6088380" y="2995255"/>
            <a:ext cx="3852443" cy="3761873"/>
          </a:xfrm>
          <a:prstGeom prst="bentArrow">
            <a:avLst>
              <a:gd name="adj1" fmla="val 19054"/>
              <a:gd name="adj2" fmla="val 9069"/>
              <a:gd name="adj3" fmla="val 0"/>
              <a:gd name="adj4" fmla="val 57534"/>
            </a:avLst>
          </a:prstGeom>
          <a:solidFill>
            <a:srgbClr val="8D8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7" name="Rettangolo 6"/>
          <p:cNvSpPr/>
          <p:nvPr/>
        </p:nvSpPr>
        <p:spPr>
          <a:xfrm>
            <a:off x="501669" y="1497038"/>
            <a:ext cx="8642332" cy="202500"/>
          </a:xfrm>
          <a:prstGeom prst="rect">
            <a:avLst/>
          </a:prstGeom>
          <a:gradFill>
            <a:gsLst>
              <a:gs pos="10000">
                <a:srgbClr val="E1BF7A">
                  <a:alpha val="0"/>
                </a:srgbClr>
              </a:gs>
              <a:gs pos="48000">
                <a:srgbClr val="E1BF7A"/>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6" name="Gruppo 5"/>
          <p:cNvGrpSpPr/>
          <p:nvPr/>
        </p:nvGrpSpPr>
        <p:grpSpPr>
          <a:xfrm>
            <a:off x="5288763" y="2595712"/>
            <a:ext cx="3855237" cy="3475787"/>
            <a:chOff x="7051684" y="3054548"/>
            <a:chExt cx="5140316" cy="4634383"/>
          </a:xfrm>
        </p:grpSpPr>
        <p:sp>
          <p:nvSpPr>
            <p:cNvPr id="15" name="Rettangolo 14"/>
            <p:cNvSpPr/>
            <p:nvPr/>
          </p:nvSpPr>
          <p:spPr>
            <a:xfrm>
              <a:off x="9466580" y="3054550"/>
              <a:ext cx="2725420" cy="486000"/>
            </a:xfrm>
            <a:prstGeom prst="rect">
              <a:avLst/>
            </a:prstGeom>
            <a:solidFill>
              <a:srgbClr val="9E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2" name="Freccia curva 21"/>
            <p:cNvSpPr/>
            <p:nvPr/>
          </p:nvSpPr>
          <p:spPr>
            <a:xfrm>
              <a:off x="7051684" y="3054548"/>
              <a:ext cx="2708266" cy="4634383"/>
            </a:xfrm>
            <a:prstGeom prst="bentArrow">
              <a:avLst>
                <a:gd name="adj1" fmla="val 19054"/>
                <a:gd name="adj2" fmla="val 9010"/>
                <a:gd name="adj3" fmla="val 0"/>
                <a:gd name="adj4" fmla="val 86987"/>
              </a:avLst>
            </a:prstGeom>
            <a:solidFill>
              <a:srgbClr val="9E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3" name="Gruppo 2"/>
          <p:cNvGrpSpPr/>
          <p:nvPr/>
        </p:nvGrpSpPr>
        <p:grpSpPr>
          <a:xfrm>
            <a:off x="3766120" y="1864125"/>
            <a:ext cx="5377880" cy="3684445"/>
            <a:chOff x="5021493" y="2079100"/>
            <a:chExt cx="7170507" cy="4912593"/>
          </a:xfrm>
        </p:grpSpPr>
        <p:sp>
          <p:nvSpPr>
            <p:cNvPr id="11" name="Rettangolo 10"/>
            <p:cNvSpPr/>
            <p:nvPr/>
          </p:nvSpPr>
          <p:spPr>
            <a:xfrm>
              <a:off x="10060940" y="2079100"/>
              <a:ext cx="2131060" cy="594000"/>
            </a:xfrm>
            <a:prstGeom prst="rect">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3" name="Freccia curva 22"/>
            <p:cNvSpPr/>
            <p:nvPr/>
          </p:nvSpPr>
          <p:spPr>
            <a:xfrm>
              <a:off x="5021493" y="2080414"/>
              <a:ext cx="5136590" cy="4911279"/>
            </a:xfrm>
            <a:prstGeom prst="bentArrow">
              <a:avLst>
                <a:gd name="adj1" fmla="val 19054"/>
                <a:gd name="adj2" fmla="val 6047"/>
                <a:gd name="adj3" fmla="val 0"/>
                <a:gd name="adj4" fmla="val 57534"/>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sp>
        <p:nvSpPr>
          <p:cNvPr id="13" name="Rettangolo 12"/>
          <p:cNvSpPr/>
          <p:nvPr/>
        </p:nvSpPr>
        <p:spPr>
          <a:xfrm>
            <a:off x="3168259" y="2344669"/>
            <a:ext cx="5975741" cy="216000"/>
          </a:xfrm>
          <a:prstGeom prst="rect">
            <a:avLst/>
          </a:prstGeom>
          <a:gradFill flip="none" rotWithShape="1">
            <a:gsLst>
              <a:gs pos="18000">
                <a:srgbClr val="AF98C8">
                  <a:alpha val="7000"/>
                </a:srgbClr>
              </a:gs>
              <a:gs pos="68000">
                <a:srgbClr val="AF98C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nvGrpSpPr>
          <p:cNvPr id="2" name="Gruppo 1"/>
          <p:cNvGrpSpPr/>
          <p:nvPr/>
        </p:nvGrpSpPr>
        <p:grpSpPr>
          <a:xfrm>
            <a:off x="2706198" y="1734582"/>
            <a:ext cx="6437803" cy="3752945"/>
            <a:chOff x="3608264" y="1906375"/>
            <a:chExt cx="8583737" cy="5003927"/>
          </a:xfrm>
        </p:grpSpPr>
        <p:sp>
          <p:nvSpPr>
            <p:cNvPr id="9" name="Rettangolo 8"/>
            <p:cNvSpPr/>
            <p:nvPr/>
          </p:nvSpPr>
          <p:spPr>
            <a:xfrm>
              <a:off x="8117841" y="1906375"/>
              <a:ext cx="4074160" cy="126000"/>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4" name="Freccia curva 23"/>
            <p:cNvSpPr/>
            <p:nvPr/>
          </p:nvSpPr>
          <p:spPr>
            <a:xfrm>
              <a:off x="3608264" y="1906375"/>
              <a:ext cx="5136590" cy="5003927"/>
            </a:xfrm>
            <a:prstGeom prst="bentArrow">
              <a:avLst>
                <a:gd name="adj1" fmla="val 19054"/>
                <a:gd name="adj2" fmla="val 1269"/>
                <a:gd name="adj3" fmla="val 0"/>
                <a:gd name="adj4" fmla="val 57534"/>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grpSp>
      <p:grpSp>
        <p:nvGrpSpPr>
          <p:cNvPr id="4" name="Gruppo 3"/>
          <p:cNvGrpSpPr/>
          <p:nvPr/>
        </p:nvGrpSpPr>
        <p:grpSpPr>
          <a:xfrm>
            <a:off x="501955" y="1029974"/>
            <a:ext cx="8642045" cy="4441653"/>
            <a:chOff x="669273" y="966899"/>
            <a:chExt cx="11522727" cy="5922204"/>
          </a:xfrm>
        </p:grpSpPr>
        <p:sp>
          <p:nvSpPr>
            <p:cNvPr id="5" name="Rettangolo 4"/>
            <p:cNvSpPr/>
            <p:nvPr/>
          </p:nvSpPr>
          <p:spPr>
            <a:xfrm>
              <a:off x="4102100" y="966925"/>
              <a:ext cx="8089900" cy="576000"/>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6" name="Freccia curva 25"/>
            <p:cNvSpPr/>
            <p:nvPr/>
          </p:nvSpPr>
          <p:spPr>
            <a:xfrm>
              <a:off x="836445" y="1410805"/>
              <a:ext cx="5136590" cy="5478298"/>
            </a:xfrm>
            <a:prstGeom prst="bentArrow">
              <a:avLst>
                <a:gd name="adj1" fmla="val 19054"/>
                <a:gd name="adj2" fmla="val 1269"/>
                <a:gd name="adj3" fmla="val 0"/>
                <a:gd name="adj4" fmla="val 57534"/>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solidFill>
                  <a:schemeClr val="tx1"/>
                </a:solidFill>
              </a:endParaRPr>
            </a:p>
          </p:txBody>
        </p:sp>
        <p:sp>
          <p:nvSpPr>
            <p:cNvPr id="27" name="Rettangolo 26"/>
            <p:cNvSpPr/>
            <p:nvPr/>
          </p:nvSpPr>
          <p:spPr>
            <a:xfrm>
              <a:off x="669273" y="966899"/>
              <a:ext cx="3600000" cy="452373"/>
            </a:xfrm>
            <a:prstGeom prst="rect">
              <a:avLst/>
            </a:prstGeom>
            <a:gradFill>
              <a:gsLst>
                <a:gs pos="10000">
                  <a:srgbClr val="B5D481">
                    <a:alpha val="0"/>
                  </a:srgbClr>
                </a:gs>
                <a:gs pos="48000">
                  <a:srgbClr val="B5D48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grpSp>
      <p:sp>
        <p:nvSpPr>
          <p:cNvPr id="28" name="Rettangolo 27"/>
          <p:cNvSpPr/>
          <p:nvPr/>
        </p:nvSpPr>
        <p:spPr>
          <a:xfrm>
            <a:off x="1714787" y="1066344"/>
            <a:ext cx="5981948" cy="276999"/>
          </a:xfrm>
          <a:prstGeom prst="rect">
            <a:avLst/>
          </a:prstGeom>
        </p:spPr>
        <p:txBody>
          <a:bodyPr wrap="square">
            <a:spAutoFit/>
          </a:bodyPr>
          <a:lstStyle/>
          <a:p>
            <a:r>
              <a:rPr lang="en-GB" sz="1200" b="1" cap="small" dirty="0">
                <a:latin typeface="Calibri Light" panose="020F0302020204030204" pitchFamily="34" charset="0"/>
                <a:cs typeface="Calibri Light" panose="020F0302020204030204" pitchFamily="34" charset="0"/>
              </a:rPr>
              <a:t>Old Traditional strains - acclimatised in Italy before 1970</a:t>
            </a:r>
          </a:p>
        </p:txBody>
      </p:sp>
      <p:sp>
        <p:nvSpPr>
          <p:cNvPr id="29" name="Rettangolo 28"/>
          <p:cNvSpPr/>
          <p:nvPr/>
        </p:nvSpPr>
        <p:spPr>
          <a:xfrm>
            <a:off x="2936818" y="1454915"/>
            <a:ext cx="2568332"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crossing or selection</a:t>
            </a:r>
          </a:p>
        </p:txBody>
      </p:sp>
      <p:sp>
        <p:nvSpPr>
          <p:cNvPr id="30" name="Rettangolo 29"/>
          <p:cNvSpPr/>
          <p:nvPr/>
        </p:nvSpPr>
        <p:spPr>
          <a:xfrm>
            <a:off x="5282655" y="1636637"/>
            <a:ext cx="2770310"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obtained by the </a:t>
            </a:r>
            <a:r>
              <a:rPr lang="en-GB" sz="1200" b="1" cap="small" dirty="0" err="1">
                <a:latin typeface="Calibri Light" panose="020F0302020204030204" pitchFamily="34" charset="0"/>
                <a:cs typeface="Calibri Light" panose="020F0302020204030204" pitchFamily="34" charset="0"/>
              </a:rPr>
              <a:t>Spallanzani</a:t>
            </a:r>
            <a:r>
              <a:rPr lang="en-GB" sz="1200" b="1" cap="small" dirty="0">
                <a:latin typeface="Calibri Light" panose="020F0302020204030204" pitchFamily="34" charset="0"/>
                <a:cs typeface="Calibri Light" panose="020F0302020204030204" pitchFamily="34" charset="0"/>
              </a:rPr>
              <a:t> Institute</a:t>
            </a:r>
          </a:p>
        </p:txBody>
      </p:sp>
      <p:sp>
        <p:nvSpPr>
          <p:cNvPr id="31" name="Rettangolo 30"/>
          <p:cNvSpPr/>
          <p:nvPr/>
        </p:nvSpPr>
        <p:spPr>
          <a:xfrm>
            <a:off x="5505227" y="1903420"/>
            <a:ext cx="3460086" cy="461665"/>
          </a:xfrm>
          <a:prstGeom prst="rect">
            <a:avLst/>
          </a:prstGeom>
        </p:spPr>
        <p:txBody>
          <a:bodyPr wrap="square">
            <a:spAutoFit/>
          </a:bodyPr>
          <a:lstStyle/>
          <a:p>
            <a:pPr algn="ctr"/>
            <a:r>
              <a:rPr lang="en-GB" sz="1200" b="1" cap="small" dirty="0">
                <a:latin typeface="Calibri Light" panose="020F0302020204030204" pitchFamily="34" charset="0"/>
                <a:cs typeface="Calibri Light" panose="020F0302020204030204" pitchFamily="34" charset="0"/>
              </a:rPr>
              <a:t>Strains from San Giacomo di </a:t>
            </a:r>
            <a:r>
              <a:rPr lang="en-GB" sz="1200" b="1" cap="small" dirty="0" err="1">
                <a:latin typeface="Calibri Light" panose="020F0302020204030204" pitchFamily="34" charset="0"/>
                <a:cs typeface="Calibri Light" panose="020F0302020204030204" pitchFamily="34" charset="0"/>
              </a:rPr>
              <a:t>Veglia</a:t>
            </a:r>
            <a:r>
              <a:rPr lang="en-GB" sz="1200" b="1" cap="small" dirty="0">
                <a:latin typeface="Calibri Light" panose="020F0302020204030204" pitchFamily="34" charset="0"/>
                <a:cs typeface="Calibri Light" panose="020F0302020204030204" pitchFamily="34" charset="0"/>
              </a:rPr>
              <a:t> reproduction centre</a:t>
            </a:r>
          </a:p>
        </p:txBody>
      </p:sp>
      <p:sp>
        <p:nvSpPr>
          <p:cNvPr id="32" name="Rettangolo 31"/>
          <p:cNvSpPr/>
          <p:nvPr/>
        </p:nvSpPr>
        <p:spPr>
          <a:xfrm>
            <a:off x="5796856" y="2326684"/>
            <a:ext cx="1744388"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of unknown origin</a:t>
            </a:r>
          </a:p>
        </p:txBody>
      </p:sp>
      <p:sp>
        <p:nvSpPr>
          <p:cNvPr id="34" name="Rettangolo 33"/>
          <p:cNvSpPr/>
          <p:nvPr/>
        </p:nvSpPr>
        <p:spPr>
          <a:xfrm>
            <a:off x="5880081" y="2621960"/>
            <a:ext cx="2576346" cy="276999"/>
          </a:xfrm>
          <a:prstGeom prst="rect">
            <a:avLst/>
          </a:prstGeom>
        </p:spPr>
        <p:txBody>
          <a:bodyPr wrap="none">
            <a:spAutoFit/>
          </a:bodyPr>
          <a:lstStyle/>
          <a:p>
            <a:r>
              <a:rPr lang="en-GB" sz="1200" b="1" cap="small" dirty="0">
                <a:latin typeface="Calibri Light" panose="020F0302020204030204" pitchFamily="34" charset="0"/>
                <a:cs typeface="Calibri Light" panose="020F0302020204030204" pitchFamily="34" charset="0"/>
              </a:rPr>
              <a:t>Strains acquired after 1990 and derived </a:t>
            </a:r>
          </a:p>
        </p:txBody>
      </p:sp>
      <p:sp>
        <p:nvSpPr>
          <p:cNvPr id="36" name="Rettangolo 35"/>
          <p:cNvSpPr/>
          <p:nvPr/>
        </p:nvSpPr>
        <p:spPr>
          <a:xfrm>
            <a:off x="7128810" y="3037588"/>
            <a:ext cx="1908788" cy="646331"/>
          </a:xfrm>
          <a:prstGeom prst="rect">
            <a:avLst/>
          </a:prstGeom>
        </p:spPr>
        <p:txBody>
          <a:bodyPr wrap="square">
            <a:spAutoFit/>
          </a:bodyPr>
          <a:lstStyle/>
          <a:p>
            <a:pPr algn="ctr"/>
            <a:r>
              <a:rPr lang="en-GB" sz="1200" b="1" cap="small" dirty="0">
                <a:latin typeface="Calibri Light" panose="020F0302020204030204" pitchFamily="34" charset="0"/>
                <a:cs typeface="Calibri Light" panose="020F0302020204030204" pitchFamily="34" charset="0"/>
              </a:rPr>
              <a:t>Strains from the French </a:t>
            </a:r>
          </a:p>
          <a:p>
            <a:pPr algn="ctr"/>
            <a:r>
              <a:rPr lang="en-GB" sz="1200" b="1" cap="small" dirty="0">
                <a:latin typeface="Calibri Light" panose="020F0302020204030204" pitchFamily="34" charset="0"/>
                <a:cs typeface="Calibri Light" panose="020F0302020204030204" pitchFamily="34" charset="0"/>
              </a:rPr>
              <a:t>national sericulture collection</a:t>
            </a:r>
          </a:p>
        </p:txBody>
      </p:sp>
      <p:sp>
        <p:nvSpPr>
          <p:cNvPr id="8" name="CasellaDiTesto 7">
            <a:extLst>
              <a:ext uri="{FF2B5EF4-FFF2-40B4-BE49-F238E27FC236}">
                <a16:creationId xmlns:a16="http://schemas.microsoft.com/office/drawing/2014/main" id="{47410F22-A159-471F-B103-934D4E1584DF}"/>
              </a:ext>
            </a:extLst>
          </p:cNvPr>
          <p:cNvSpPr txBox="1"/>
          <p:nvPr/>
        </p:nvSpPr>
        <p:spPr>
          <a:xfrm>
            <a:off x="758124" y="462321"/>
            <a:ext cx="7627752" cy="400110"/>
          </a:xfrm>
          <a:prstGeom prst="rect">
            <a:avLst/>
          </a:prstGeom>
          <a:noFill/>
        </p:spPr>
        <p:txBody>
          <a:bodyPr wrap="square" rtlCol="0">
            <a:spAutoFit/>
          </a:bodyPr>
          <a:lstStyle/>
          <a:p>
            <a:pPr algn="ctr"/>
            <a:r>
              <a:rPr lang="it-IT" sz="2000" dirty="0" err="1">
                <a:latin typeface="Calibri Light" panose="020F0302020204030204" pitchFamily="34" charset="0"/>
                <a:cs typeface="Calibri Light" panose="020F0302020204030204" pitchFamily="34" charset="0"/>
              </a:rPr>
              <a:t>Sections</a:t>
            </a:r>
            <a:r>
              <a:rPr lang="it-IT" sz="2000" dirty="0">
                <a:latin typeface="Calibri Light" panose="020F0302020204030204" pitchFamily="34" charset="0"/>
                <a:cs typeface="Calibri Light" panose="020F0302020204030204" pitchFamily="34" charset="0"/>
              </a:rPr>
              <a:t> of the </a:t>
            </a:r>
            <a:r>
              <a:rPr lang="it-IT" sz="2000" dirty="0" err="1">
                <a:latin typeface="Calibri Light" panose="020F0302020204030204" pitchFamily="34" charset="0"/>
                <a:cs typeface="Calibri Light" panose="020F0302020204030204" pitchFamily="34" charset="0"/>
              </a:rPr>
              <a:t>catalogue</a:t>
            </a:r>
            <a:endParaRPr lang="it-IT" sz="20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8282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magine 42" descr="Immagine che contiene invertebrato, insetto, verme&#10;&#10;Descrizione generata automaticamente">
            <a:extLst>
              <a:ext uri="{FF2B5EF4-FFF2-40B4-BE49-F238E27FC236}">
                <a16:creationId xmlns:a16="http://schemas.microsoft.com/office/drawing/2014/main" id="{2867A170-4223-45C0-A367-AEAC37542B87}"/>
              </a:ext>
            </a:extLst>
          </p:cNvPr>
          <p:cNvPicPr>
            <a:picLocks noChangeAspect="1"/>
          </p:cNvPicPr>
          <p:nvPr/>
        </p:nvPicPr>
        <p:blipFill>
          <a:blip r:embed="rId2"/>
          <a:stretch>
            <a:fillRect/>
          </a:stretch>
        </p:blipFill>
        <p:spPr>
          <a:xfrm>
            <a:off x="1493577" y="2854276"/>
            <a:ext cx="1798991" cy="1753447"/>
          </a:xfrm>
          <a:prstGeom prst="rect">
            <a:avLst/>
          </a:prstGeom>
        </p:spPr>
      </p:pic>
      <p:sp>
        <p:nvSpPr>
          <p:cNvPr id="29" name="Rettangolo arrotondato 28"/>
          <p:cNvSpPr/>
          <p:nvPr/>
        </p:nvSpPr>
        <p:spPr>
          <a:xfrm>
            <a:off x="685558" y="520119"/>
            <a:ext cx="3886442" cy="2051631"/>
          </a:xfrm>
          <a:prstGeom prst="roundRect">
            <a:avLst>
              <a:gd name="adj" fmla="val 8494"/>
            </a:avLst>
          </a:prstGeom>
          <a:solidFill>
            <a:srgbClr val="D7D5EC"/>
          </a:solidFill>
          <a:ln w="50800">
            <a:solidFill>
              <a:srgbClr val="8D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9" name="Immagine 38" descr="Immagine che contiene serpente, pianta, foglia&#10;&#10;Descrizione generata automaticamente">
            <a:extLst>
              <a:ext uri="{FF2B5EF4-FFF2-40B4-BE49-F238E27FC236}">
                <a16:creationId xmlns:a16="http://schemas.microsoft.com/office/drawing/2014/main" id="{7E7A3F19-4AB1-435F-8341-AC5123CD9758}"/>
              </a:ext>
            </a:extLst>
          </p:cNvPr>
          <p:cNvPicPr>
            <a:picLocks noChangeAspect="1"/>
          </p:cNvPicPr>
          <p:nvPr/>
        </p:nvPicPr>
        <p:blipFill>
          <a:blip r:embed="rId3"/>
          <a:stretch>
            <a:fillRect/>
          </a:stretch>
        </p:blipFill>
        <p:spPr>
          <a:xfrm>
            <a:off x="6866926" y="808781"/>
            <a:ext cx="1913329" cy="1834407"/>
          </a:xfrm>
          <a:prstGeom prst="rect">
            <a:avLst/>
          </a:prstGeom>
        </p:spPr>
      </p:pic>
      <p:sp>
        <p:nvSpPr>
          <p:cNvPr id="7" name="CasellaDiTesto 6"/>
          <p:cNvSpPr txBox="1"/>
          <p:nvPr/>
        </p:nvSpPr>
        <p:spPr>
          <a:xfrm>
            <a:off x="882529" y="1353287"/>
            <a:ext cx="3492500" cy="1200329"/>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all the strains maintained at the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Unité</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Sericicole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de La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Mulatière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(Lyon).</a:t>
            </a:r>
          </a:p>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The strains represent the French national collection and includes traditional French strains as well as strains from all over the world.</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45088" y="734939"/>
            <a:ext cx="3567382" cy="523220"/>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from the French national sericulture collection</a:t>
            </a:r>
          </a:p>
        </p:txBody>
      </p:sp>
      <p:sp>
        <p:nvSpPr>
          <p:cNvPr id="30" name="Rettangolo arrotondato 28">
            <a:extLst>
              <a:ext uri="{FF2B5EF4-FFF2-40B4-BE49-F238E27FC236}">
                <a16:creationId xmlns:a16="http://schemas.microsoft.com/office/drawing/2014/main" id="{F3589527-C2EE-4B4A-BAE7-4E287DB22093}"/>
              </a:ext>
            </a:extLst>
          </p:cNvPr>
          <p:cNvSpPr/>
          <p:nvPr/>
        </p:nvSpPr>
        <p:spPr>
          <a:xfrm>
            <a:off x="6327752" y="1938388"/>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BL1C</a:t>
            </a:r>
          </a:p>
        </p:txBody>
      </p:sp>
      <p:pic>
        <p:nvPicPr>
          <p:cNvPr id="41" name="Immagine 40" descr="Immagine che contiene serpente, foglia, albero&#10;&#10;Descrizione generata automaticamente">
            <a:extLst>
              <a:ext uri="{FF2B5EF4-FFF2-40B4-BE49-F238E27FC236}">
                <a16:creationId xmlns:a16="http://schemas.microsoft.com/office/drawing/2014/main" id="{050692CC-8B28-40E5-940E-C5D53CE85854}"/>
              </a:ext>
            </a:extLst>
          </p:cNvPr>
          <p:cNvPicPr>
            <a:picLocks noChangeAspect="1"/>
          </p:cNvPicPr>
          <p:nvPr/>
        </p:nvPicPr>
        <p:blipFill>
          <a:blip r:embed="rId4"/>
          <a:stretch>
            <a:fillRect/>
          </a:stretch>
        </p:blipFill>
        <p:spPr>
          <a:xfrm>
            <a:off x="6866926" y="2818339"/>
            <a:ext cx="1913329" cy="2050618"/>
          </a:xfrm>
          <a:prstGeom prst="rect">
            <a:avLst/>
          </a:prstGeom>
        </p:spPr>
      </p:pic>
      <p:sp>
        <p:nvSpPr>
          <p:cNvPr id="32" name="Rettangolo arrotondato 28">
            <a:extLst>
              <a:ext uri="{FF2B5EF4-FFF2-40B4-BE49-F238E27FC236}">
                <a16:creationId xmlns:a16="http://schemas.microsoft.com/office/drawing/2014/main" id="{901E0DCE-C003-4EE1-AB70-A1DDEE5F439F}"/>
              </a:ext>
            </a:extLst>
          </p:cNvPr>
          <p:cNvSpPr/>
          <p:nvPr/>
        </p:nvSpPr>
        <p:spPr>
          <a:xfrm>
            <a:off x="6127250" y="670082"/>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BL1D</a:t>
            </a:r>
          </a:p>
        </p:txBody>
      </p:sp>
      <p:sp>
        <p:nvSpPr>
          <p:cNvPr id="33" name="Rettangolo arrotondato 28">
            <a:extLst>
              <a:ext uri="{FF2B5EF4-FFF2-40B4-BE49-F238E27FC236}">
                <a16:creationId xmlns:a16="http://schemas.microsoft.com/office/drawing/2014/main" id="{EFAB20EF-8AD4-4F07-9C44-F7E0B4D87D70}"/>
              </a:ext>
            </a:extLst>
          </p:cNvPr>
          <p:cNvSpPr/>
          <p:nvPr/>
        </p:nvSpPr>
        <p:spPr>
          <a:xfrm>
            <a:off x="6612268" y="4542490"/>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I20</a:t>
            </a:r>
          </a:p>
        </p:txBody>
      </p:sp>
      <p:sp>
        <p:nvSpPr>
          <p:cNvPr id="35" name="Rettangolo arrotondato 28">
            <a:extLst>
              <a:ext uri="{FF2B5EF4-FFF2-40B4-BE49-F238E27FC236}">
                <a16:creationId xmlns:a16="http://schemas.microsoft.com/office/drawing/2014/main" id="{13ED0F5C-57FB-400B-AC3A-8AE46264ABF7}"/>
              </a:ext>
            </a:extLst>
          </p:cNvPr>
          <p:cNvSpPr/>
          <p:nvPr/>
        </p:nvSpPr>
        <p:spPr>
          <a:xfrm>
            <a:off x="1116191" y="4110110"/>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LY5</a:t>
            </a:r>
          </a:p>
        </p:txBody>
      </p:sp>
      <p:pic>
        <p:nvPicPr>
          <p:cNvPr id="37" name="Immagine 36" descr="Immagine che contiene bruco, invertebrato, insetto, larva&#10;&#10;Descrizione generata automaticamente">
            <a:extLst>
              <a:ext uri="{FF2B5EF4-FFF2-40B4-BE49-F238E27FC236}">
                <a16:creationId xmlns:a16="http://schemas.microsoft.com/office/drawing/2014/main" id="{B880B188-8903-401B-BC12-C4D48371C6BA}"/>
              </a:ext>
            </a:extLst>
          </p:cNvPr>
          <p:cNvPicPr>
            <a:picLocks noChangeAspect="1"/>
          </p:cNvPicPr>
          <p:nvPr/>
        </p:nvPicPr>
        <p:blipFill>
          <a:blip r:embed="rId5"/>
          <a:stretch>
            <a:fillRect/>
          </a:stretch>
        </p:blipFill>
        <p:spPr>
          <a:xfrm>
            <a:off x="4731530" y="437727"/>
            <a:ext cx="1682379" cy="1562335"/>
          </a:xfrm>
          <a:prstGeom prst="rect">
            <a:avLst/>
          </a:prstGeom>
        </p:spPr>
      </p:pic>
      <p:pic>
        <p:nvPicPr>
          <p:cNvPr id="45" name="Immagine 44" descr="Immagine che contiene bruco, larva, invertebrato, insetto&#10;&#10;Descrizione generata automaticamente">
            <a:extLst>
              <a:ext uri="{FF2B5EF4-FFF2-40B4-BE49-F238E27FC236}">
                <a16:creationId xmlns:a16="http://schemas.microsoft.com/office/drawing/2014/main" id="{640054B5-B9AF-495F-B453-34CA790E9CAC}"/>
              </a:ext>
            </a:extLst>
          </p:cNvPr>
          <p:cNvPicPr>
            <a:picLocks noChangeAspect="1"/>
          </p:cNvPicPr>
          <p:nvPr/>
        </p:nvPicPr>
        <p:blipFill>
          <a:blip r:embed="rId6"/>
          <a:stretch>
            <a:fillRect/>
          </a:stretch>
        </p:blipFill>
        <p:spPr>
          <a:xfrm rot="1843773">
            <a:off x="4297502" y="2396905"/>
            <a:ext cx="2032579" cy="2100187"/>
          </a:xfrm>
          <a:prstGeom prst="rect">
            <a:avLst/>
          </a:prstGeom>
        </p:spPr>
      </p:pic>
      <p:sp>
        <p:nvSpPr>
          <p:cNvPr id="46" name="Rettangolo arrotondato 28">
            <a:extLst>
              <a:ext uri="{FF2B5EF4-FFF2-40B4-BE49-F238E27FC236}">
                <a16:creationId xmlns:a16="http://schemas.microsoft.com/office/drawing/2014/main" id="{FE758446-FFBA-4CEA-97B5-B915CB180B27}"/>
              </a:ext>
            </a:extLst>
          </p:cNvPr>
          <p:cNvSpPr/>
          <p:nvPr/>
        </p:nvSpPr>
        <p:spPr>
          <a:xfrm>
            <a:off x="3973984" y="4161821"/>
            <a:ext cx="1070371"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PK11/B</a:t>
            </a:r>
          </a:p>
        </p:txBody>
      </p:sp>
      <p:sp>
        <p:nvSpPr>
          <p:cNvPr id="2" name="Ovale 1"/>
          <p:cNvSpPr/>
          <p:nvPr/>
        </p:nvSpPr>
        <p:spPr>
          <a:xfrm>
            <a:off x="394550" y="2318959"/>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50</a:t>
            </a:r>
            <a:endParaRPr lang="en-GB" sz="2400" dirty="0"/>
          </a:p>
        </p:txBody>
      </p:sp>
    </p:spTree>
    <p:extLst>
      <p:ext uri="{BB962C8B-B14F-4D97-AF65-F5344CB8AC3E}">
        <p14:creationId xmlns:p14="http://schemas.microsoft.com/office/powerpoint/2010/main" val="9425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6"/>
                                        </p:tgtEl>
                                        <p:attrNameLst>
                                          <p:attrName>style.visibility</p:attrName>
                                        </p:attrNameLst>
                                      </p:cBhvr>
                                      <p:to>
                                        <p:strVal val="visible"/>
                                      </p:to>
                                    </p:set>
                                    <p:animEffect transition="in" filter="fade">
                                      <p:cBhvr>
                                        <p:cTn id="24" dur="500"/>
                                        <p:tgtEl>
                                          <p:spTgt spid="4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35" grpId="0" animBg="1"/>
      <p:bldP spid="4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ttangolo arrotondato 28"/>
          <p:cNvSpPr/>
          <p:nvPr/>
        </p:nvSpPr>
        <p:spPr>
          <a:xfrm>
            <a:off x="685558" y="520119"/>
            <a:ext cx="3886442" cy="2051631"/>
          </a:xfrm>
          <a:prstGeom prst="roundRect">
            <a:avLst>
              <a:gd name="adj" fmla="val 8494"/>
            </a:avLst>
          </a:prstGeom>
          <a:solidFill>
            <a:srgbClr val="D7D5EC"/>
          </a:solidFill>
          <a:ln w="50800">
            <a:solidFill>
              <a:srgbClr val="8D8FC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asellaDiTesto 6"/>
          <p:cNvSpPr txBox="1"/>
          <p:nvPr/>
        </p:nvSpPr>
        <p:spPr>
          <a:xfrm>
            <a:off x="882529" y="1353287"/>
            <a:ext cx="3492500" cy="1200329"/>
          </a:xfrm>
          <a:prstGeom prst="rect">
            <a:avLst/>
          </a:prstGeom>
          <a:noFill/>
        </p:spPr>
        <p:txBody>
          <a:bodyPr wrap="square" rtlCol="0">
            <a:spAutoFit/>
          </a:bodyPr>
          <a:lstStyle/>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This section includes all the strains maintained at the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Unité</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Sericicole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de La </a:t>
            </a:r>
            <a:r>
              <a:rPr lang="en-GB" sz="1200" dirty="0" err="1">
                <a:solidFill>
                  <a:schemeClr val="tx1"/>
                </a:solidFill>
                <a:latin typeface="Calibri Light" panose="020F0302020204030204" pitchFamily="34" charset="0"/>
                <a:ea typeface="Calibri Light" panose="020F0302020204030204" pitchFamily="34" charset="0"/>
                <a:cs typeface="Calibri Light" panose="020F0302020204030204" pitchFamily="34" charset="0"/>
              </a:rPr>
              <a:t>Mulatière</a:t>
            </a:r>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 (Lyon).</a:t>
            </a:r>
          </a:p>
          <a:p>
            <a:r>
              <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rPr>
              <a:t>The strains represent the French national collection and includes traditional French strains as well as strains from all over the world.</a:t>
            </a:r>
          </a:p>
          <a:p>
            <a:endParaRPr lang="en-GB" sz="1200" dirty="0">
              <a:solidFill>
                <a:schemeClr val="tx1"/>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31" name="Rettangolo 30"/>
          <p:cNvSpPr/>
          <p:nvPr/>
        </p:nvSpPr>
        <p:spPr>
          <a:xfrm>
            <a:off x="845088" y="734939"/>
            <a:ext cx="3567382" cy="523220"/>
          </a:xfrm>
          <a:prstGeom prst="rect">
            <a:avLst/>
          </a:prstGeom>
        </p:spPr>
        <p:txBody>
          <a:bodyPr wrap="square">
            <a:spAutoFit/>
          </a:bodyPr>
          <a:lstStyle/>
          <a:p>
            <a:r>
              <a:rPr lang="en-GB" b="1" cap="small" dirty="0">
                <a:latin typeface="Calibri Light" panose="020F0302020204030204" pitchFamily="34" charset="0"/>
                <a:ea typeface="Calibri Light" panose="020F0302020204030204" pitchFamily="34" charset="0"/>
                <a:cs typeface="Calibri Light" panose="020F0302020204030204" pitchFamily="34" charset="0"/>
              </a:rPr>
              <a:t>Strains from the French national sericulture collection</a:t>
            </a:r>
          </a:p>
        </p:txBody>
      </p:sp>
      <p:pic>
        <p:nvPicPr>
          <p:cNvPr id="15" name="Immagine 14" descr="Immagine che contiene bruco, larva, verde, insetto&#10;&#10;Descrizione generata automaticamente">
            <a:extLst>
              <a:ext uri="{FF2B5EF4-FFF2-40B4-BE49-F238E27FC236}">
                <a16:creationId xmlns:a16="http://schemas.microsoft.com/office/drawing/2014/main" id="{134BCD26-FD9C-445B-843D-BCD48AFC2622}"/>
              </a:ext>
            </a:extLst>
          </p:cNvPr>
          <p:cNvPicPr>
            <a:picLocks noChangeAspect="1"/>
          </p:cNvPicPr>
          <p:nvPr/>
        </p:nvPicPr>
        <p:blipFill>
          <a:blip r:embed="rId2"/>
          <a:stretch>
            <a:fillRect/>
          </a:stretch>
        </p:blipFill>
        <p:spPr>
          <a:xfrm rot="16452700">
            <a:off x="2940457" y="2730686"/>
            <a:ext cx="1648540" cy="2096001"/>
          </a:xfrm>
          <a:prstGeom prst="rect">
            <a:avLst/>
          </a:prstGeom>
        </p:spPr>
      </p:pic>
      <p:sp>
        <p:nvSpPr>
          <p:cNvPr id="30" name="Rettangolo arrotondato 28">
            <a:extLst>
              <a:ext uri="{FF2B5EF4-FFF2-40B4-BE49-F238E27FC236}">
                <a16:creationId xmlns:a16="http://schemas.microsoft.com/office/drawing/2014/main" id="{F3589527-C2EE-4B4A-BAE7-4E287DB22093}"/>
              </a:ext>
            </a:extLst>
          </p:cNvPr>
          <p:cNvSpPr/>
          <p:nvPr/>
        </p:nvSpPr>
        <p:spPr>
          <a:xfrm>
            <a:off x="6337300" y="2336573"/>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K 16</a:t>
            </a:r>
          </a:p>
        </p:txBody>
      </p:sp>
      <p:sp>
        <p:nvSpPr>
          <p:cNvPr id="32" name="Rettangolo arrotondato 28">
            <a:extLst>
              <a:ext uri="{FF2B5EF4-FFF2-40B4-BE49-F238E27FC236}">
                <a16:creationId xmlns:a16="http://schemas.microsoft.com/office/drawing/2014/main" id="{901E0DCE-C003-4EE1-AB70-A1DDEE5F439F}"/>
              </a:ext>
            </a:extLst>
          </p:cNvPr>
          <p:cNvSpPr/>
          <p:nvPr/>
        </p:nvSpPr>
        <p:spPr>
          <a:xfrm>
            <a:off x="6565959" y="670082"/>
            <a:ext cx="778340"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K 23</a:t>
            </a:r>
          </a:p>
        </p:txBody>
      </p:sp>
      <p:sp>
        <p:nvSpPr>
          <p:cNvPr id="33" name="Rettangolo arrotondato 28">
            <a:extLst>
              <a:ext uri="{FF2B5EF4-FFF2-40B4-BE49-F238E27FC236}">
                <a16:creationId xmlns:a16="http://schemas.microsoft.com/office/drawing/2014/main" id="{EFAB20EF-8AD4-4F07-9C44-F7E0B4D87D70}"/>
              </a:ext>
            </a:extLst>
          </p:cNvPr>
          <p:cNvSpPr/>
          <p:nvPr/>
        </p:nvSpPr>
        <p:spPr>
          <a:xfrm>
            <a:off x="4176317" y="4327625"/>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PK 17</a:t>
            </a:r>
          </a:p>
        </p:txBody>
      </p:sp>
      <p:pic>
        <p:nvPicPr>
          <p:cNvPr id="4" name="Immagine 3">
            <a:extLst>
              <a:ext uri="{FF2B5EF4-FFF2-40B4-BE49-F238E27FC236}">
                <a16:creationId xmlns:a16="http://schemas.microsoft.com/office/drawing/2014/main" id="{5A7CB7A3-FC06-4C68-BA4E-8ADB7891CD89}"/>
              </a:ext>
            </a:extLst>
          </p:cNvPr>
          <p:cNvPicPr>
            <a:picLocks noChangeAspect="1"/>
          </p:cNvPicPr>
          <p:nvPr/>
        </p:nvPicPr>
        <p:blipFill>
          <a:blip r:embed="rId3"/>
          <a:stretch>
            <a:fillRect/>
          </a:stretch>
        </p:blipFill>
        <p:spPr>
          <a:xfrm>
            <a:off x="4848390" y="316616"/>
            <a:ext cx="1947209" cy="1947209"/>
          </a:xfrm>
          <a:prstGeom prst="rect">
            <a:avLst/>
          </a:prstGeom>
        </p:spPr>
      </p:pic>
      <p:pic>
        <p:nvPicPr>
          <p:cNvPr id="6" name="Immagine 5" descr="Immagine che contiene cerchio&#10;&#10;Descrizione generata automaticamente">
            <a:extLst>
              <a:ext uri="{FF2B5EF4-FFF2-40B4-BE49-F238E27FC236}">
                <a16:creationId xmlns:a16="http://schemas.microsoft.com/office/drawing/2014/main" id="{9D7E6E49-81EB-4633-82A6-A828266615B6}"/>
              </a:ext>
            </a:extLst>
          </p:cNvPr>
          <p:cNvPicPr>
            <a:picLocks noChangeAspect="1"/>
          </p:cNvPicPr>
          <p:nvPr/>
        </p:nvPicPr>
        <p:blipFill>
          <a:blip r:embed="rId4"/>
          <a:stretch>
            <a:fillRect/>
          </a:stretch>
        </p:blipFill>
        <p:spPr>
          <a:xfrm>
            <a:off x="6955129" y="1324069"/>
            <a:ext cx="1963477" cy="1963477"/>
          </a:xfrm>
          <a:prstGeom prst="rect">
            <a:avLst/>
          </a:prstGeom>
        </p:spPr>
      </p:pic>
      <p:pic>
        <p:nvPicPr>
          <p:cNvPr id="9" name="Immagine 8" descr="Immagine che contiene cibo, mais, giallo&#10;&#10;Descrizione generata automaticamente">
            <a:extLst>
              <a:ext uri="{FF2B5EF4-FFF2-40B4-BE49-F238E27FC236}">
                <a16:creationId xmlns:a16="http://schemas.microsoft.com/office/drawing/2014/main" id="{9A8B61F3-47AA-43F5-B920-A55F77FB4694}"/>
              </a:ext>
            </a:extLst>
          </p:cNvPr>
          <p:cNvPicPr>
            <a:picLocks noChangeAspect="1"/>
          </p:cNvPicPr>
          <p:nvPr/>
        </p:nvPicPr>
        <p:blipFill>
          <a:blip r:embed="rId5"/>
          <a:stretch>
            <a:fillRect/>
          </a:stretch>
        </p:blipFill>
        <p:spPr>
          <a:xfrm>
            <a:off x="4621273" y="3053071"/>
            <a:ext cx="1716027" cy="1716027"/>
          </a:xfrm>
          <a:prstGeom prst="rect">
            <a:avLst/>
          </a:prstGeom>
        </p:spPr>
      </p:pic>
      <p:pic>
        <p:nvPicPr>
          <p:cNvPr id="34" name="Immagine 33">
            <a:extLst>
              <a:ext uri="{FF2B5EF4-FFF2-40B4-BE49-F238E27FC236}">
                <a16:creationId xmlns:a16="http://schemas.microsoft.com/office/drawing/2014/main" id="{3FEB2984-3F5A-401B-9C17-7D8404C3E692}"/>
              </a:ext>
            </a:extLst>
          </p:cNvPr>
          <p:cNvPicPr>
            <a:picLocks noChangeAspect="1"/>
          </p:cNvPicPr>
          <p:nvPr/>
        </p:nvPicPr>
        <p:blipFill>
          <a:blip r:embed="rId6"/>
          <a:stretch>
            <a:fillRect/>
          </a:stretch>
        </p:blipFill>
        <p:spPr>
          <a:xfrm>
            <a:off x="879038" y="2924417"/>
            <a:ext cx="1335027" cy="1737364"/>
          </a:xfrm>
          <a:prstGeom prst="rect">
            <a:avLst/>
          </a:prstGeom>
        </p:spPr>
      </p:pic>
      <p:sp>
        <p:nvSpPr>
          <p:cNvPr id="35" name="Rettangolo arrotondato 28">
            <a:extLst>
              <a:ext uri="{FF2B5EF4-FFF2-40B4-BE49-F238E27FC236}">
                <a16:creationId xmlns:a16="http://schemas.microsoft.com/office/drawing/2014/main" id="{13ED0F5C-57FB-400B-AC3A-8AE46264ABF7}"/>
              </a:ext>
            </a:extLst>
          </p:cNvPr>
          <p:cNvSpPr/>
          <p:nvPr/>
        </p:nvSpPr>
        <p:spPr>
          <a:xfrm>
            <a:off x="1732989" y="4488288"/>
            <a:ext cx="684405" cy="326467"/>
          </a:xfrm>
          <a:prstGeom prst="roundRect">
            <a:avLst>
              <a:gd name="adj" fmla="val 8494"/>
            </a:avLst>
          </a:prstGeom>
          <a:solidFill>
            <a:srgbClr val="D7D5EC"/>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B 40</a:t>
            </a:r>
          </a:p>
        </p:txBody>
      </p:sp>
      <p:pic>
        <p:nvPicPr>
          <p:cNvPr id="14" name="Immagine 13" descr="Immagine che contiene bruco, insetto, larva, invertebrato&#10;&#10;Descrizione generata automaticamente">
            <a:extLst>
              <a:ext uri="{FF2B5EF4-FFF2-40B4-BE49-F238E27FC236}">
                <a16:creationId xmlns:a16="http://schemas.microsoft.com/office/drawing/2014/main" id="{0C8632E0-EFD2-42E1-B1A1-609767D745E8}"/>
              </a:ext>
            </a:extLst>
          </p:cNvPr>
          <p:cNvPicPr>
            <a:picLocks noChangeAspect="1"/>
          </p:cNvPicPr>
          <p:nvPr/>
        </p:nvPicPr>
        <p:blipFill>
          <a:blip r:embed="rId7"/>
          <a:stretch>
            <a:fillRect/>
          </a:stretch>
        </p:blipFill>
        <p:spPr>
          <a:xfrm>
            <a:off x="6617172" y="2893835"/>
            <a:ext cx="1682380" cy="1733735"/>
          </a:xfrm>
          <a:prstGeom prst="rect">
            <a:avLst/>
          </a:prstGeom>
        </p:spPr>
      </p:pic>
      <p:sp>
        <p:nvSpPr>
          <p:cNvPr id="16" name="Ovale 15"/>
          <p:cNvSpPr/>
          <p:nvPr/>
        </p:nvSpPr>
        <p:spPr>
          <a:xfrm>
            <a:off x="394550" y="2318959"/>
            <a:ext cx="614568" cy="60639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algn="ctr"/>
            <a:r>
              <a:rPr lang="it-IT" sz="2400" dirty="0" smtClean="0"/>
              <a:t>50</a:t>
            </a:r>
            <a:endParaRPr lang="en-GB" sz="2400" dirty="0"/>
          </a:p>
        </p:txBody>
      </p:sp>
    </p:spTree>
    <p:extLst>
      <p:ext uri="{BB962C8B-B14F-4D97-AF65-F5344CB8AC3E}">
        <p14:creationId xmlns:p14="http://schemas.microsoft.com/office/powerpoint/2010/main" val="32715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500"/>
                                        <p:tgtEl>
                                          <p:spTgt spid="32"/>
                                        </p:tgtEl>
                                      </p:cBhvr>
                                    </p:animEffect>
                                  </p:childTnLst>
                                </p:cTn>
                              </p:par>
                              <p:par>
                                <p:cTn id="31" presetID="10"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500"/>
                                        <p:tgtEl>
                                          <p:spTgt spid="3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uppo 25"/>
          <p:cNvGrpSpPr>
            <a:grpSpLocks noChangeAspect="1"/>
          </p:cNvGrpSpPr>
          <p:nvPr/>
        </p:nvGrpSpPr>
        <p:grpSpPr>
          <a:xfrm>
            <a:off x="2207896" y="1212754"/>
            <a:ext cx="5893885" cy="3540780"/>
            <a:chOff x="220550" y="0"/>
            <a:chExt cx="8923450" cy="5360806"/>
          </a:xfrm>
        </p:grpSpPr>
        <p:pic>
          <p:nvPicPr>
            <p:cNvPr id="5" name="Immagine 4"/>
            <p:cNvPicPr>
              <a:picLocks noChangeAspect="1"/>
            </p:cNvPicPr>
            <p:nvPr/>
          </p:nvPicPr>
          <p:blipFill rotWithShape="1">
            <a:blip r:embed="rId2"/>
            <a:srcRect t="18586" r="16230"/>
            <a:stretch/>
          </p:blipFill>
          <p:spPr>
            <a:xfrm>
              <a:off x="1571718" y="0"/>
              <a:ext cx="7559582" cy="4724400"/>
            </a:xfrm>
            <a:prstGeom prst="rect">
              <a:avLst/>
            </a:prstGeom>
          </p:spPr>
        </p:pic>
        <p:sp>
          <p:nvSpPr>
            <p:cNvPr id="6" name="Cornice 5"/>
            <p:cNvSpPr/>
            <p:nvPr/>
          </p:nvSpPr>
          <p:spPr>
            <a:xfrm>
              <a:off x="1571718" y="12700"/>
              <a:ext cx="7572282" cy="4838700"/>
            </a:xfrm>
            <a:prstGeom prst="frame">
              <a:avLst>
                <a:gd name="adj1" fmla="val 2337"/>
              </a:avLst>
            </a:prstGeom>
            <a:solidFill>
              <a:schemeClr val="accent6">
                <a:lumMod val="40000"/>
                <a:lumOff val="60000"/>
              </a:schemeClr>
            </a:solidFill>
            <a:ln>
              <a:solidFill>
                <a:schemeClr val="tx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vale 6"/>
            <p:cNvSpPr/>
            <p:nvPr/>
          </p:nvSpPr>
          <p:spPr>
            <a:xfrm>
              <a:off x="2940049" y="2308225"/>
              <a:ext cx="216000" cy="216000"/>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e 7"/>
            <p:cNvSpPr/>
            <p:nvPr/>
          </p:nvSpPr>
          <p:spPr>
            <a:xfrm>
              <a:off x="2585786" y="2118349"/>
              <a:ext cx="216000" cy="216000"/>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e 8"/>
            <p:cNvSpPr/>
            <p:nvPr/>
          </p:nvSpPr>
          <p:spPr>
            <a:xfrm>
              <a:off x="7134854" y="2860576"/>
              <a:ext cx="216000" cy="216000"/>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e 9"/>
            <p:cNvSpPr/>
            <p:nvPr/>
          </p:nvSpPr>
          <p:spPr>
            <a:xfrm>
              <a:off x="8280810" y="2618407"/>
              <a:ext cx="216000" cy="216000"/>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e 10"/>
            <p:cNvSpPr/>
            <p:nvPr/>
          </p:nvSpPr>
          <p:spPr>
            <a:xfrm>
              <a:off x="3875753" y="2115226"/>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e 11"/>
            <p:cNvSpPr/>
            <p:nvPr/>
          </p:nvSpPr>
          <p:spPr>
            <a:xfrm>
              <a:off x="3519338" y="2396932"/>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e 12"/>
            <p:cNvSpPr/>
            <p:nvPr/>
          </p:nvSpPr>
          <p:spPr>
            <a:xfrm>
              <a:off x="4272696" y="1321476"/>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e 13"/>
            <p:cNvSpPr/>
            <p:nvPr/>
          </p:nvSpPr>
          <p:spPr>
            <a:xfrm>
              <a:off x="3427570" y="2585751"/>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e 14"/>
            <p:cNvSpPr/>
            <p:nvPr/>
          </p:nvSpPr>
          <p:spPr>
            <a:xfrm>
              <a:off x="3733936" y="2615236"/>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e 15"/>
            <p:cNvSpPr/>
            <p:nvPr/>
          </p:nvSpPr>
          <p:spPr>
            <a:xfrm>
              <a:off x="4272696" y="2994702"/>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e 16"/>
            <p:cNvSpPr/>
            <p:nvPr/>
          </p:nvSpPr>
          <p:spPr>
            <a:xfrm>
              <a:off x="5781381" y="3354253"/>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e 17"/>
            <p:cNvSpPr/>
            <p:nvPr/>
          </p:nvSpPr>
          <p:spPr>
            <a:xfrm>
              <a:off x="2367182" y="2518017"/>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e 18"/>
            <p:cNvSpPr/>
            <p:nvPr/>
          </p:nvSpPr>
          <p:spPr>
            <a:xfrm>
              <a:off x="7010106" y="3728903"/>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0" name="Gruppo 19"/>
            <p:cNvGrpSpPr/>
            <p:nvPr/>
          </p:nvGrpSpPr>
          <p:grpSpPr>
            <a:xfrm>
              <a:off x="220550" y="3056806"/>
              <a:ext cx="2304000" cy="2304000"/>
              <a:chOff x="1446727" y="3938060"/>
              <a:chExt cx="2304000" cy="2304000"/>
            </a:xfrm>
          </p:grpSpPr>
          <p:sp>
            <p:nvSpPr>
              <p:cNvPr id="21" name="Ovale 20"/>
              <p:cNvSpPr/>
              <p:nvPr/>
            </p:nvSpPr>
            <p:spPr>
              <a:xfrm>
                <a:off x="2765818" y="5452534"/>
                <a:ext cx="124748" cy="124208"/>
              </a:xfrm>
              <a:prstGeom prst="ellipse">
                <a:avLst/>
              </a:prstGeom>
              <a:solidFill>
                <a:srgbClr val="C7E3D3"/>
              </a:solidFill>
              <a:ln>
                <a:solidFill>
                  <a:srgbClr val="9ED1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e 21"/>
              <p:cNvSpPr/>
              <p:nvPr/>
            </p:nvSpPr>
            <p:spPr>
              <a:xfrm>
                <a:off x="1446727" y="3938060"/>
                <a:ext cx="2304000" cy="2304000"/>
              </a:xfrm>
              <a:prstGeom prst="ellipse">
                <a:avLst/>
              </a:prstGeom>
              <a:solidFill>
                <a:schemeClr val="bg1"/>
              </a:solidFill>
              <a:ln w="76200">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Immagine 22"/>
              <p:cNvPicPr>
                <a:picLocks noChangeAspect="1"/>
              </p:cNvPicPr>
              <p:nvPr/>
            </p:nvPicPr>
            <p:blipFill>
              <a:blip r:embed="rId3"/>
              <a:stretch>
                <a:fillRect/>
              </a:stretch>
            </p:blipFill>
            <p:spPr>
              <a:xfrm>
                <a:off x="1484827" y="3975934"/>
                <a:ext cx="2229900" cy="2229900"/>
              </a:xfrm>
              <a:prstGeom prst="rect">
                <a:avLst/>
              </a:prstGeom>
            </p:spPr>
          </p:pic>
          <p:sp>
            <p:nvSpPr>
              <p:cNvPr id="24" name="Ovale 23"/>
              <p:cNvSpPr/>
              <p:nvPr/>
            </p:nvSpPr>
            <p:spPr>
              <a:xfrm>
                <a:off x="2009351" y="4223381"/>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e 24"/>
              <p:cNvSpPr/>
              <p:nvPr/>
            </p:nvSpPr>
            <p:spPr>
              <a:xfrm>
                <a:off x="3228551" y="5761669"/>
                <a:ext cx="124748" cy="124208"/>
              </a:xfrm>
              <a:prstGeom prst="ellipse">
                <a:avLst/>
              </a:prstGeom>
              <a:solidFill>
                <a:srgbClr val="F3DC65"/>
              </a:solidFill>
              <a:ln>
                <a:solidFill>
                  <a:srgbClr val="FBB9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7" name="Google Shape;837;p70"/>
          <p:cNvSpPr txBox="1">
            <a:spLocks noGrp="1"/>
          </p:cNvSpPr>
          <p:nvPr>
            <p:ph type="title"/>
          </p:nvPr>
        </p:nvSpPr>
        <p:spPr>
          <a:xfrm>
            <a:off x="731546" y="586083"/>
            <a:ext cx="770400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dirty="0" err="1" smtClean="0"/>
              <a:t>Strain</a:t>
            </a:r>
            <a:r>
              <a:rPr lang="it-IT" dirty="0"/>
              <a:t> </a:t>
            </a:r>
            <a:r>
              <a:rPr lang="it-IT" dirty="0" err="1" smtClean="0"/>
              <a:t>origin</a:t>
            </a:r>
            <a:endParaRPr dirty="0">
              <a:solidFill>
                <a:schemeClr val="accent1"/>
              </a:solidFill>
            </a:endParaRPr>
          </a:p>
        </p:txBody>
      </p:sp>
      <p:sp>
        <p:nvSpPr>
          <p:cNvPr id="29" name="CasellaDiTesto 28"/>
          <p:cNvSpPr txBox="1"/>
          <p:nvPr/>
        </p:nvSpPr>
        <p:spPr>
          <a:xfrm>
            <a:off x="761416" y="1546519"/>
            <a:ext cx="1992429" cy="646331"/>
          </a:xfrm>
          <a:prstGeom prst="rect">
            <a:avLst/>
          </a:prstGeom>
          <a:noFill/>
        </p:spPr>
        <p:txBody>
          <a:bodyPr wrap="square" rtlCol="0">
            <a:spAutoFit/>
          </a:bodyPr>
          <a:lstStyle/>
          <a:p>
            <a:r>
              <a:rPr lang="it-IT" sz="1800" dirty="0" smtClean="0">
                <a:latin typeface="Calibri" panose="020F0502020204030204" pitchFamily="34" charset="0"/>
                <a:ea typeface="Calibri" panose="020F0502020204030204" pitchFamily="34" charset="0"/>
                <a:cs typeface="Calibri" panose="020F0502020204030204" pitchFamily="34" charset="0"/>
              </a:rPr>
              <a:t>180 </a:t>
            </a:r>
            <a:r>
              <a:rPr lang="it-IT" sz="1800" dirty="0" err="1" smtClean="0">
                <a:latin typeface="Calibri" panose="020F0502020204030204" pitchFamily="34" charset="0"/>
                <a:ea typeface="Calibri" panose="020F0502020204030204" pitchFamily="34" charset="0"/>
                <a:cs typeface="Calibri" panose="020F0502020204030204" pitchFamily="34" charset="0"/>
              </a:rPr>
              <a:t>strains</a:t>
            </a:r>
            <a:r>
              <a:rPr lang="it-IT" sz="1800" dirty="0" smtClean="0">
                <a:latin typeface="Calibri" panose="020F0502020204030204" pitchFamily="34" charset="0"/>
                <a:ea typeface="Calibri" panose="020F0502020204030204" pitchFamily="34" charset="0"/>
                <a:cs typeface="Calibri" panose="020F0502020204030204" pitchFamily="34" charset="0"/>
              </a:rPr>
              <a:t> from </a:t>
            </a:r>
            <a:r>
              <a:rPr lang="it-IT" sz="1800" dirty="0" err="1" smtClean="0">
                <a:latin typeface="Calibri" panose="020F0502020204030204" pitchFamily="34" charset="0"/>
                <a:ea typeface="Calibri" panose="020F0502020204030204" pitchFamily="34" charset="0"/>
                <a:cs typeface="Calibri" panose="020F0502020204030204" pitchFamily="34" charset="0"/>
              </a:rPr>
              <a:t>all</a:t>
            </a:r>
            <a:r>
              <a:rPr lang="it-IT" sz="1800" dirty="0" smtClean="0">
                <a:latin typeface="Calibri" panose="020F0502020204030204" pitchFamily="34" charset="0"/>
                <a:ea typeface="Calibri" panose="020F0502020204030204" pitchFamily="34" charset="0"/>
                <a:cs typeface="Calibri" panose="020F0502020204030204" pitchFamily="34" charset="0"/>
              </a:rPr>
              <a:t> over the world</a:t>
            </a:r>
            <a:endParaRPr lang="en-GB" sz="1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94481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8404A3-1AE1-4584-AD38-70B8286A4856}"/>
              </a:ext>
            </a:extLst>
          </p:cNvPr>
          <p:cNvSpPr>
            <a:spLocks noGrp="1"/>
          </p:cNvSpPr>
          <p:nvPr>
            <p:ph type="title"/>
          </p:nvPr>
        </p:nvSpPr>
        <p:spPr/>
        <p:txBody>
          <a:bodyPr/>
          <a:lstStyle/>
          <a:p>
            <a:r>
              <a:rPr lang="it-IT" dirty="0" err="1" smtClean="0"/>
              <a:t>Conclusions</a:t>
            </a:r>
            <a:endParaRPr lang="it-IT" dirty="0"/>
          </a:p>
        </p:txBody>
      </p:sp>
      <p:sp>
        <p:nvSpPr>
          <p:cNvPr id="5" name="CasellaDiTesto 4"/>
          <p:cNvSpPr txBox="1"/>
          <p:nvPr/>
        </p:nvSpPr>
        <p:spPr>
          <a:xfrm>
            <a:off x="994150" y="1259582"/>
            <a:ext cx="6448049" cy="1569660"/>
          </a:xfrm>
          <a:prstGeom prst="rect">
            <a:avLst/>
          </a:prstGeom>
          <a:noFill/>
        </p:spPr>
        <p:txBody>
          <a:bodyPr wrap="square" rtlCol="0">
            <a:spAutoFit/>
          </a:bodyPr>
          <a:lstStyle/>
          <a:p>
            <a:pPr marL="285750" indent="-285750">
              <a:buFont typeface="Arial" panose="020B0604020202020204" pitchFamily="34" charset="0"/>
              <a:buChar char="•"/>
            </a:pPr>
            <a:r>
              <a:rPr lang="en-GB" sz="1600" dirty="0">
                <a:latin typeface="Calibri" panose="020F0502020204030204" pitchFamily="34" charset="0"/>
                <a:ea typeface="Calibri" panose="020F0502020204030204" pitchFamily="34" charset="0"/>
                <a:cs typeface="Calibri" panose="020F0502020204030204" pitchFamily="34" charset="0"/>
              </a:rPr>
              <a:t>This is the first time the catalogue has been translated into English and made </a:t>
            </a:r>
            <a:r>
              <a:rPr lang="en-GB" sz="1600" b="1" dirty="0">
                <a:latin typeface="Calibri" panose="020F0502020204030204" pitchFamily="34" charset="0"/>
                <a:ea typeface="Calibri" panose="020F0502020204030204" pitchFamily="34" charset="0"/>
                <a:cs typeface="Calibri" panose="020F0502020204030204" pitchFamily="34" charset="0"/>
              </a:rPr>
              <a:t>available to the </a:t>
            </a:r>
            <a:r>
              <a:rPr lang="en-GB" sz="1600" b="1" dirty="0" smtClean="0">
                <a:latin typeface="Calibri" panose="020F0502020204030204" pitchFamily="34" charset="0"/>
                <a:ea typeface="Calibri" panose="020F0502020204030204" pitchFamily="34" charset="0"/>
                <a:cs typeface="Calibri" panose="020F0502020204030204" pitchFamily="34" charset="0"/>
              </a:rPr>
              <a:t>international </a:t>
            </a:r>
            <a:r>
              <a:rPr lang="en-GB" sz="1600" b="1" dirty="0">
                <a:latin typeface="Calibri" panose="020F0502020204030204" pitchFamily="34" charset="0"/>
                <a:ea typeface="Calibri" panose="020F0502020204030204" pitchFamily="34" charset="0"/>
                <a:cs typeface="Calibri" panose="020F0502020204030204" pitchFamily="34" charset="0"/>
              </a:rPr>
              <a:t>research </a:t>
            </a:r>
            <a:r>
              <a:rPr lang="en-GB" sz="1600" b="1" dirty="0" smtClean="0">
                <a:latin typeface="Calibri" panose="020F0502020204030204" pitchFamily="34" charset="0"/>
                <a:ea typeface="Calibri" panose="020F0502020204030204" pitchFamily="34" charset="0"/>
                <a:cs typeface="Calibri" panose="020F0502020204030204" pitchFamily="34" charset="0"/>
              </a:rPr>
              <a:t>community</a:t>
            </a:r>
          </a:p>
          <a:p>
            <a:pPr marL="285750" indent="-285750">
              <a:buFont typeface="Arial" panose="020B0604020202020204" pitchFamily="34" charset="0"/>
              <a:buChar char="•"/>
            </a:pPr>
            <a:endParaRPr lang="it-IT" sz="16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sz="16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a typeface="Calibri" panose="020F0502020204030204" pitchFamily="34" charset="0"/>
              <a:cs typeface="Calibri" panose="020F0502020204030204" pitchFamily="34" charset="0"/>
            </a:endParaRPr>
          </a:p>
        </p:txBody>
      </p:sp>
      <p:pic>
        <p:nvPicPr>
          <p:cNvPr id="9" name="Immagine 8"/>
          <p:cNvPicPr>
            <a:picLocks noChangeAspect="1"/>
          </p:cNvPicPr>
          <p:nvPr/>
        </p:nvPicPr>
        <p:blipFill>
          <a:blip r:embed="rId3"/>
          <a:stretch>
            <a:fillRect/>
          </a:stretch>
        </p:blipFill>
        <p:spPr>
          <a:xfrm>
            <a:off x="6004951" y="2176879"/>
            <a:ext cx="2305927" cy="2795063"/>
          </a:xfrm>
          <a:prstGeom prst="rect">
            <a:avLst/>
          </a:prstGeom>
        </p:spPr>
      </p:pic>
      <p:sp>
        <p:nvSpPr>
          <p:cNvPr id="11" name="CasellaDiTesto 10"/>
          <p:cNvSpPr txBox="1"/>
          <p:nvPr/>
        </p:nvSpPr>
        <p:spPr>
          <a:xfrm>
            <a:off x="994150" y="2044412"/>
            <a:ext cx="4858010" cy="2800767"/>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latin typeface="Calibri" panose="020F0502020204030204" pitchFamily="34" charset="0"/>
                <a:ea typeface="Calibri" panose="020F0502020204030204" pitchFamily="34" charset="0"/>
                <a:cs typeface="Calibri" panose="020F0502020204030204" pitchFamily="34" charset="0"/>
              </a:rPr>
              <a:t>The catalogue </a:t>
            </a:r>
            <a:r>
              <a:rPr lang="en-GB" sz="1600" dirty="0">
                <a:latin typeface="Calibri" panose="020F0502020204030204" pitchFamily="34" charset="0"/>
                <a:ea typeface="Calibri" panose="020F0502020204030204" pitchFamily="34" charset="0"/>
                <a:cs typeface="Calibri" panose="020F0502020204030204" pitchFamily="34" charset="0"/>
              </a:rPr>
              <a:t>fits within the framework of the ARACNE project, as it contributes to the </a:t>
            </a:r>
            <a:r>
              <a:rPr lang="en-GB" sz="1600" b="1" dirty="0">
                <a:latin typeface="Calibri" panose="020F0502020204030204" pitchFamily="34" charset="0"/>
                <a:ea typeface="Calibri" panose="020F0502020204030204" pitchFamily="34" charset="0"/>
                <a:cs typeface="Calibri" panose="020F0502020204030204" pitchFamily="34" charset="0"/>
              </a:rPr>
              <a:t>rediscovery and enhancement of cultural </a:t>
            </a:r>
            <a:r>
              <a:rPr lang="en-GB" sz="1600" b="1" dirty="0" smtClean="0">
                <a:latin typeface="Calibri" panose="020F0502020204030204" pitchFamily="34" charset="0"/>
                <a:ea typeface="Calibri" panose="020F0502020204030204" pitchFamily="34" charset="0"/>
                <a:cs typeface="Calibri" panose="020F0502020204030204" pitchFamily="34" charset="0"/>
              </a:rPr>
              <a:t>heritage</a:t>
            </a:r>
          </a:p>
          <a:p>
            <a:pPr marL="285750" indent="-285750">
              <a:buFont typeface="Arial" panose="020B0604020202020204" pitchFamily="34" charset="0"/>
              <a:buChar char="•"/>
            </a:pPr>
            <a:endParaRPr lang="en-GB" sz="16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GB" sz="1600" dirty="0" smtClean="0">
                <a:latin typeface="Calibri" panose="020F0502020204030204" pitchFamily="34" charset="0"/>
                <a:ea typeface="Calibri" panose="020F0502020204030204" pitchFamily="34" charset="0"/>
                <a:cs typeface="Calibri" panose="020F0502020204030204" pitchFamily="34" charset="0"/>
              </a:rPr>
              <a:t>It contributes to understand </a:t>
            </a:r>
            <a:r>
              <a:rPr lang="en-GB" sz="1600" dirty="0">
                <a:latin typeface="Calibri" panose="020F0502020204030204" pitchFamily="34" charset="0"/>
                <a:ea typeface="Calibri" panose="020F0502020204030204" pitchFamily="34" charset="0"/>
                <a:cs typeface="Calibri" panose="020F0502020204030204" pitchFamily="34" charset="0"/>
              </a:rPr>
              <a:t>the </a:t>
            </a:r>
            <a:r>
              <a:rPr lang="en-GB" sz="1600" b="1" dirty="0">
                <a:latin typeface="Calibri" panose="020F0502020204030204" pitchFamily="34" charset="0"/>
                <a:ea typeface="Calibri" panose="020F0502020204030204" pitchFamily="34" charset="0"/>
                <a:cs typeface="Calibri" panose="020F0502020204030204" pitchFamily="34" charset="0"/>
              </a:rPr>
              <a:t>biodiversity </a:t>
            </a:r>
            <a:r>
              <a:rPr lang="en-GB" sz="1600" dirty="0">
                <a:latin typeface="Calibri" panose="020F0502020204030204" pitchFamily="34" charset="0"/>
                <a:ea typeface="Calibri" panose="020F0502020204030204" pitchFamily="34" charset="0"/>
                <a:cs typeface="Calibri" panose="020F0502020204030204" pitchFamily="34" charset="0"/>
              </a:rPr>
              <a:t>of the strains preserved in Italy represents the first step toward </a:t>
            </a:r>
            <a:r>
              <a:rPr lang="en-GB" sz="1600" b="1" dirty="0">
                <a:latin typeface="Calibri" panose="020F0502020204030204" pitchFamily="34" charset="0"/>
                <a:ea typeface="Calibri" panose="020F0502020204030204" pitchFamily="34" charset="0"/>
                <a:cs typeface="Calibri" panose="020F0502020204030204" pitchFamily="34" charset="0"/>
              </a:rPr>
              <a:t>reviving silk </a:t>
            </a:r>
            <a:r>
              <a:rPr lang="en-GB" sz="1600" b="1" dirty="0" smtClean="0">
                <a:latin typeface="Calibri" panose="020F0502020204030204" pitchFamily="34" charset="0"/>
                <a:ea typeface="Calibri" panose="020F0502020204030204" pitchFamily="34" charset="0"/>
                <a:cs typeface="Calibri" panose="020F0502020204030204" pitchFamily="34" charset="0"/>
              </a:rPr>
              <a:t>production</a:t>
            </a:r>
            <a:endParaRPr lang="en-GB" sz="1600" b="1"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sz="16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smtClean="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it-IT" sz="1600" dirty="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GB" sz="1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833925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80;p64">
            <a:extLst>
              <a:ext uri="{FF2B5EF4-FFF2-40B4-BE49-F238E27FC236}">
                <a16:creationId xmlns:a16="http://schemas.microsoft.com/office/drawing/2014/main" id="{28CE6CF5-AF26-4088-972B-956FE20579B1}"/>
              </a:ext>
            </a:extLst>
          </p:cNvPr>
          <p:cNvSpPr/>
          <p:nvPr/>
        </p:nvSpPr>
        <p:spPr>
          <a:xfrm flipH="1">
            <a:off x="3359123" y="1875340"/>
            <a:ext cx="1470121" cy="716218"/>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solidFill>
          <a:ln>
            <a:noFill/>
          </a:ln>
        </p:spPr>
      </p:sp>
      <p:sp>
        <p:nvSpPr>
          <p:cNvPr id="4" name="Titolo 1">
            <a:extLst>
              <a:ext uri="{FF2B5EF4-FFF2-40B4-BE49-F238E27FC236}">
                <a16:creationId xmlns:a16="http://schemas.microsoft.com/office/drawing/2014/main" id="{EF6A0892-1A1B-41F0-8AA0-5F3F5C94CB05}"/>
              </a:ext>
            </a:extLst>
          </p:cNvPr>
          <p:cNvSpPr>
            <a:spLocks noGrp="1"/>
          </p:cNvSpPr>
          <p:nvPr>
            <p:ph type="title"/>
          </p:nvPr>
        </p:nvSpPr>
        <p:spPr>
          <a:xfrm>
            <a:off x="720000" y="539496"/>
            <a:ext cx="7704000" cy="809470"/>
          </a:xfrm>
        </p:spPr>
        <p:txBody>
          <a:bodyPr/>
          <a:lstStyle/>
          <a:p>
            <a:r>
              <a:rPr lang="it-IT" dirty="0" err="1"/>
              <a:t>What</a:t>
            </a:r>
            <a:r>
              <a:rPr lang="it-IT" dirty="0"/>
              <a:t> </a:t>
            </a:r>
            <a:r>
              <a:rPr lang="it-IT" dirty="0" err="1"/>
              <a:t>is</a:t>
            </a:r>
            <a:r>
              <a:rPr lang="it-IT" dirty="0"/>
              <a:t> the </a:t>
            </a:r>
            <a:r>
              <a:rPr lang="it-IT" dirty="0" err="1"/>
              <a:t>catalogue</a:t>
            </a:r>
            <a:r>
              <a:rPr lang="it-IT" dirty="0"/>
              <a:t> of </a:t>
            </a:r>
            <a:r>
              <a:rPr lang="it-IT" dirty="0" err="1"/>
              <a:t>silkworm</a:t>
            </a:r>
            <a:r>
              <a:rPr lang="it-IT" dirty="0"/>
              <a:t> </a:t>
            </a:r>
            <a:r>
              <a:rPr lang="it-IT" dirty="0" err="1"/>
              <a:t>strains</a:t>
            </a:r>
            <a:r>
              <a:rPr lang="it-IT" dirty="0"/>
              <a:t>?</a:t>
            </a:r>
          </a:p>
        </p:txBody>
      </p:sp>
      <p:sp>
        <p:nvSpPr>
          <p:cNvPr id="6" name="Titolo 1">
            <a:extLst>
              <a:ext uri="{FF2B5EF4-FFF2-40B4-BE49-F238E27FC236}">
                <a16:creationId xmlns:a16="http://schemas.microsoft.com/office/drawing/2014/main" id="{2CC6D52E-A435-4C06-AFDD-BC7C3E98415E}"/>
              </a:ext>
            </a:extLst>
          </p:cNvPr>
          <p:cNvSpPr txBox="1">
            <a:spLocks/>
          </p:cNvSpPr>
          <p:nvPr/>
        </p:nvSpPr>
        <p:spPr>
          <a:xfrm>
            <a:off x="3268587" y="1875340"/>
            <a:ext cx="1470121" cy="60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Calibri" panose="020F0502020204030204" pitchFamily="34" charset="0"/>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it-IT" sz="3200" dirty="0"/>
              <a:t>Tool</a:t>
            </a:r>
          </a:p>
        </p:txBody>
      </p:sp>
      <p:sp>
        <p:nvSpPr>
          <p:cNvPr id="11" name="Google Shape;580;p64">
            <a:extLst>
              <a:ext uri="{FF2B5EF4-FFF2-40B4-BE49-F238E27FC236}">
                <a16:creationId xmlns:a16="http://schemas.microsoft.com/office/drawing/2014/main" id="{07B21AE0-4B6F-463D-8B5F-FC3A62150B17}"/>
              </a:ext>
            </a:extLst>
          </p:cNvPr>
          <p:cNvSpPr/>
          <p:nvPr/>
        </p:nvSpPr>
        <p:spPr>
          <a:xfrm rot="10965209" flipH="1">
            <a:off x="1015180" y="1632369"/>
            <a:ext cx="1649307" cy="675265"/>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66000"/>
            </a:srgbClr>
          </a:solidFill>
          <a:ln>
            <a:noFill/>
          </a:ln>
        </p:spPr>
      </p:sp>
      <p:sp>
        <p:nvSpPr>
          <p:cNvPr id="9" name="Titolo 1">
            <a:extLst>
              <a:ext uri="{FF2B5EF4-FFF2-40B4-BE49-F238E27FC236}">
                <a16:creationId xmlns:a16="http://schemas.microsoft.com/office/drawing/2014/main" id="{6148BF49-3386-4216-B7A4-7CD55EEBEDA4}"/>
              </a:ext>
            </a:extLst>
          </p:cNvPr>
          <p:cNvSpPr txBox="1">
            <a:spLocks/>
          </p:cNvSpPr>
          <p:nvPr/>
        </p:nvSpPr>
        <p:spPr>
          <a:xfrm>
            <a:off x="720000" y="1720556"/>
            <a:ext cx="2239666" cy="60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Calibri" panose="020F0502020204030204" pitchFamily="34" charset="0"/>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it-IT" sz="1800" dirty="0" err="1"/>
              <a:t>Strain</a:t>
            </a:r>
            <a:r>
              <a:rPr lang="it-IT" sz="1800" dirty="0"/>
              <a:t> features</a:t>
            </a:r>
          </a:p>
        </p:txBody>
      </p:sp>
      <p:sp>
        <p:nvSpPr>
          <p:cNvPr id="12" name="Google Shape;580;p64">
            <a:extLst>
              <a:ext uri="{FF2B5EF4-FFF2-40B4-BE49-F238E27FC236}">
                <a16:creationId xmlns:a16="http://schemas.microsoft.com/office/drawing/2014/main" id="{3EB20855-5084-46FF-A472-24F6A4B63D96}"/>
              </a:ext>
            </a:extLst>
          </p:cNvPr>
          <p:cNvSpPr/>
          <p:nvPr/>
        </p:nvSpPr>
        <p:spPr>
          <a:xfrm rot="10965209" flipH="1">
            <a:off x="1015873" y="2816448"/>
            <a:ext cx="2151261" cy="716218"/>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CDD7B6">
              <a:alpha val="66000"/>
            </a:srgbClr>
          </a:solidFill>
          <a:ln>
            <a:noFill/>
          </a:ln>
        </p:spPr>
      </p:sp>
      <p:sp>
        <p:nvSpPr>
          <p:cNvPr id="10" name="Titolo 1">
            <a:extLst>
              <a:ext uri="{FF2B5EF4-FFF2-40B4-BE49-F238E27FC236}">
                <a16:creationId xmlns:a16="http://schemas.microsoft.com/office/drawing/2014/main" id="{AD3389C4-53F0-467F-9C52-69218E9CA22B}"/>
              </a:ext>
            </a:extLst>
          </p:cNvPr>
          <p:cNvSpPr txBox="1">
            <a:spLocks/>
          </p:cNvSpPr>
          <p:nvPr/>
        </p:nvSpPr>
        <p:spPr>
          <a:xfrm>
            <a:off x="1100742" y="2897116"/>
            <a:ext cx="2069159" cy="6039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100"/>
              <a:buFont typeface="Roboto Slab"/>
              <a:buNone/>
              <a:defRPr sz="2800" b="0" i="0" u="none" strike="noStrike" cap="none">
                <a:solidFill>
                  <a:schemeClr val="dk1"/>
                </a:solidFill>
                <a:latin typeface="Calibri Light" panose="020F0302020204030204" pitchFamily="34" charset="0"/>
                <a:ea typeface="Roboto Slab"/>
                <a:cs typeface="Calibri" panose="020F0502020204030204" pitchFamily="34" charset="0"/>
                <a:sym typeface="Roboto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it-IT" sz="1800" dirty="0" err="1"/>
              <a:t>Rearing</a:t>
            </a:r>
            <a:r>
              <a:rPr lang="it-IT" sz="1800" dirty="0"/>
              <a:t> information</a:t>
            </a:r>
          </a:p>
        </p:txBody>
      </p:sp>
      <p:sp>
        <p:nvSpPr>
          <p:cNvPr id="15" name="Google Shape;580;p64">
            <a:extLst>
              <a:ext uri="{FF2B5EF4-FFF2-40B4-BE49-F238E27FC236}">
                <a16:creationId xmlns:a16="http://schemas.microsoft.com/office/drawing/2014/main" id="{9922C456-02A5-4C14-83FE-075C1A48346A}"/>
              </a:ext>
            </a:extLst>
          </p:cNvPr>
          <p:cNvSpPr/>
          <p:nvPr/>
        </p:nvSpPr>
        <p:spPr>
          <a:xfrm>
            <a:off x="4381668" y="2309947"/>
            <a:ext cx="1819211" cy="1093278"/>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FBB929"/>
          </a:solidFill>
          <a:ln>
            <a:noFill/>
          </a:ln>
        </p:spPr>
      </p:sp>
      <p:sp>
        <p:nvSpPr>
          <p:cNvPr id="16" name="CasellaDiTesto 15">
            <a:extLst>
              <a:ext uri="{FF2B5EF4-FFF2-40B4-BE49-F238E27FC236}">
                <a16:creationId xmlns:a16="http://schemas.microsoft.com/office/drawing/2014/main" id="{8F793B2D-E6E0-4D46-B3E9-50194C5E25C2}"/>
              </a:ext>
            </a:extLst>
          </p:cNvPr>
          <p:cNvSpPr txBox="1"/>
          <p:nvPr/>
        </p:nvSpPr>
        <p:spPr>
          <a:xfrm>
            <a:off x="4227492" y="2411602"/>
            <a:ext cx="2127564" cy="830997"/>
          </a:xfrm>
          <a:prstGeom prst="rect">
            <a:avLst/>
          </a:prstGeom>
          <a:noFill/>
        </p:spPr>
        <p:txBody>
          <a:bodyPr wrap="square" rtlCol="0">
            <a:spAutoFit/>
          </a:bodyPr>
          <a:lstStyle/>
          <a:p>
            <a:pPr algn="ctr"/>
            <a:r>
              <a:rPr lang="it-IT" sz="2400" dirty="0" err="1">
                <a:latin typeface="Calibri Light" panose="020F0302020204030204" pitchFamily="34" charset="0"/>
                <a:cs typeface="Calibri Light" panose="020F0302020204030204" pitchFamily="34" charset="0"/>
              </a:rPr>
              <a:t>Historical</a:t>
            </a:r>
            <a:r>
              <a:rPr lang="it-IT" sz="2400" dirty="0">
                <a:latin typeface="Calibri Light" panose="020F0302020204030204" pitchFamily="34" charset="0"/>
                <a:cs typeface="Calibri Light" panose="020F0302020204030204" pitchFamily="34" charset="0"/>
              </a:rPr>
              <a:t> </a:t>
            </a:r>
            <a:r>
              <a:rPr lang="it-IT" sz="2400" dirty="0" err="1">
                <a:latin typeface="Calibri Light" panose="020F0302020204030204" pitchFamily="34" charset="0"/>
                <a:cs typeface="Calibri Light" panose="020F0302020204030204" pitchFamily="34" charset="0"/>
              </a:rPr>
              <a:t>document</a:t>
            </a:r>
            <a:endParaRPr lang="it-IT" sz="2400" dirty="0">
              <a:latin typeface="Calibri Light" panose="020F0302020204030204" pitchFamily="34" charset="0"/>
              <a:cs typeface="Calibri Light" panose="020F0302020204030204" pitchFamily="34" charset="0"/>
            </a:endParaRPr>
          </a:p>
        </p:txBody>
      </p:sp>
      <p:sp>
        <p:nvSpPr>
          <p:cNvPr id="18" name="Google Shape;580;p64">
            <a:extLst>
              <a:ext uri="{FF2B5EF4-FFF2-40B4-BE49-F238E27FC236}">
                <a16:creationId xmlns:a16="http://schemas.microsoft.com/office/drawing/2014/main" id="{878E79EB-B4E9-47FD-9779-DFB4DB5A0385}"/>
              </a:ext>
            </a:extLst>
          </p:cNvPr>
          <p:cNvSpPr/>
          <p:nvPr/>
        </p:nvSpPr>
        <p:spPr>
          <a:xfrm flipH="1">
            <a:off x="6425296" y="1725523"/>
            <a:ext cx="1948309" cy="753717"/>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FBB929">
              <a:alpha val="51000"/>
            </a:srgbClr>
          </a:solidFill>
          <a:ln>
            <a:noFill/>
          </a:ln>
        </p:spPr>
      </p:sp>
      <p:sp>
        <p:nvSpPr>
          <p:cNvPr id="20" name="CasellaDiTesto 19">
            <a:extLst>
              <a:ext uri="{FF2B5EF4-FFF2-40B4-BE49-F238E27FC236}">
                <a16:creationId xmlns:a16="http://schemas.microsoft.com/office/drawing/2014/main" id="{4AF8D9FA-04DC-415D-A2C0-842F3C9D78DD}"/>
              </a:ext>
            </a:extLst>
          </p:cNvPr>
          <p:cNvSpPr txBox="1"/>
          <p:nvPr/>
        </p:nvSpPr>
        <p:spPr>
          <a:xfrm>
            <a:off x="6425296" y="1825549"/>
            <a:ext cx="1668844" cy="523220"/>
          </a:xfrm>
          <a:prstGeom prst="rect">
            <a:avLst/>
          </a:prstGeom>
          <a:noFill/>
        </p:spPr>
        <p:txBody>
          <a:bodyPr wrap="square" rtlCol="0">
            <a:spAutoFit/>
          </a:bodyPr>
          <a:lstStyle/>
          <a:p>
            <a:pPr algn="ctr"/>
            <a:r>
              <a:rPr lang="it-IT" dirty="0">
                <a:latin typeface="Calibri Light" panose="020F0302020204030204" pitchFamily="34" charset="0"/>
                <a:cs typeface="Calibri Light" panose="020F0302020204030204" pitchFamily="34" charset="0"/>
              </a:rPr>
              <a:t>Information </a:t>
            </a:r>
            <a:r>
              <a:rPr lang="it-IT" dirty="0" err="1">
                <a:latin typeface="Calibri Light" panose="020F0302020204030204" pitchFamily="34" charset="0"/>
                <a:cs typeface="Calibri Light" panose="020F0302020204030204" pitchFamily="34" charset="0"/>
              </a:rPr>
              <a:t>about</a:t>
            </a:r>
            <a:r>
              <a:rPr lang="it-IT" dirty="0">
                <a:latin typeface="Calibri Light" panose="020F0302020204030204" pitchFamily="34" charset="0"/>
                <a:cs typeface="Calibri Light" panose="020F0302020204030204" pitchFamily="34" charset="0"/>
              </a:rPr>
              <a:t> </a:t>
            </a:r>
            <a:r>
              <a:rPr lang="it-IT" dirty="0" err="1">
                <a:latin typeface="Calibri Light" panose="020F0302020204030204" pitchFamily="34" charset="0"/>
                <a:cs typeface="Calibri Light" panose="020F0302020204030204" pitchFamily="34" charset="0"/>
              </a:rPr>
              <a:t>strain</a:t>
            </a:r>
            <a:r>
              <a:rPr lang="it-IT" dirty="0">
                <a:latin typeface="Calibri Light" panose="020F0302020204030204" pitchFamily="34" charset="0"/>
                <a:cs typeface="Calibri Light" panose="020F0302020204030204" pitchFamily="34" charset="0"/>
              </a:rPr>
              <a:t> </a:t>
            </a:r>
            <a:r>
              <a:rPr lang="it-IT" dirty="0" err="1">
                <a:latin typeface="Calibri Light" panose="020F0302020204030204" pitchFamily="34" charset="0"/>
                <a:cs typeface="Calibri Light" panose="020F0302020204030204" pitchFamily="34" charset="0"/>
              </a:rPr>
              <a:t>origin</a:t>
            </a:r>
            <a:r>
              <a:rPr lang="it-IT" dirty="0">
                <a:latin typeface="Calibri Light" panose="020F0302020204030204" pitchFamily="34" charset="0"/>
                <a:cs typeface="Calibri Light" panose="020F0302020204030204" pitchFamily="34" charset="0"/>
              </a:rPr>
              <a:t> </a:t>
            </a:r>
          </a:p>
        </p:txBody>
      </p:sp>
      <p:sp>
        <p:nvSpPr>
          <p:cNvPr id="17" name="Google Shape;580;p64">
            <a:extLst>
              <a:ext uri="{FF2B5EF4-FFF2-40B4-BE49-F238E27FC236}">
                <a16:creationId xmlns:a16="http://schemas.microsoft.com/office/drawing/2014/main" id="{878E79EB-B4E9-47FD-9779-DFB4DB5A0385}"/>
              </a:ext>
            </a:extLst>
          </p:cNvPr>
          <p:cNvSpPr/>
          <p:nvPr/>
        </p:nvSpPr>
        <p:spPr>
          <a:xfrm flipH="1">
            <a:off x="6145831" y="3242599"/>
            <a:ext cx="1948309" cy="753717"/>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solidFill>
            <a:srgbClr val="FBB929">
              <a:alpha val="51000"/>
            </a:srgbClr>
          </a:solidFill>
          <a:ln>
            <a:noFill/>
          </a:ln>
        </p:spPr>
      </p:sp>
      <p:sp>
        <p:nvSpPr>
          <p:cNvPr id="19" name="CasellaDiTesto 18">
            <a:extLst>
              <a:ext uri="{FF2B5EF4-FFF2-40B4-BE49-F238E27FC236}">
                <a16:creationId xmlns:a16="http://schemas.microsoft.com/office/drawing/2014/main" id="{4AF8D9FA-04DC-415D-A2C0-842F3C9D78DD}"/>
              </a:ext>
            </a:extLst>
          </p:cNvPr>
          <p:cNvSpPr txBox="1"/>
          <p:nvPr/>
        </p:nvSpPr>
        <p:spPr>
          <a:xfrm>
            <a:off x="6145831" y="3342625"/>
            <a:ext cx="1668844" cy="523220"/>
          </a:xfrm>
          <a:prstGeom prst="rect">
            <a:avLst/>
          </a:prstGeom>
          <a:noFill/>
        </p:spPr>
        <p:txBody>
          <a:bodyPr wrap="square" rtlCol="0">
            <a:spAutoFit/>
          </a:bodyPr>
          <a:lstStyle/>
          <a:p>
            <a:pPr algn="ctr"/>
            <a:r>
              <a:rPr lang="it-IT" dirty="0" err="1" smtClean="0">
                <a:latin typeface="Calibri Light" panose="020F0302020204030204" pitchFamily="34" charset="0"/>
                <a:cs typeface="Calibri Light" panose="020F0302020204030204" pitchFamily="34" charset="0"/>
              </a:rPr>
              <a:t>Grow</a:t>
            </a:r>
            <a:r>
              <a:rPr lang="it-IT" dirty="0" smtClean="0">
                <a:latin typeface="Calibri Light" panose="020F0302020204030204" pitchFamily="34" charset="0"/>
                <a:cs typeface="Calibri Light" panose="020F0302020204030204" pitchFamily="34" charset="0"/>
              </a:rPr>
              <a:t> </a:t>
            </a:r>
            <a:r>
              <a:rPr lang="it-IT" dirty="0" err="1" smtClean="0">
                <a:latin typeface="Calibri Light" panose="020F0302020204030204" pitchFamily="34" charset="0"/>
                <a:cs typeface="Calibri Light" panose="020F0302020204030204" pitchFamily="34" charset="0"/>
              </a:rPr>
              <a:t>together</a:t>
            </a:r>
            <a:r>
              <a:rPr lang="it-IT" dirty="0" smtClean="0">
                <a:latin typeface="Calibri Light" panose="020F0302020204030204" pitchFamily="34" charset="0"/>
                <a:cs typeface="Calibri Light" panose="020F0302020204030204" pitchFamily="34" charset="0"/>
              </a:rPr>
              <a:t> with the </a:t>
            </a:r>
            <a:r>
              <a:rPr lang="it-IT" dirty="0" err="1" smtClean="0">
                <a:latin typeface="Calibri Light" panose="020F0302020204030204" pitchFamily="34" charset="0"/>
                <a:cs typeface="Calibri Light" panose="020F0302020204030204" pitchFamily="34" charset="0"/>
              </a:rPr>
              <a:t>collection</a:t>
            </a:r>
            <a:endParaRPr lang="it-IT"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41649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10" presetClass="entr" presetSubtype="0"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par>
                                <p:cTn id="23" presetID="10" presetClass="entr" presetSubtype="0" fill="hold" nodeType="withEffect">
                                  <p:stCondLst>
                                    <p:cond delay="100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6" grpId="0"/>
      <p:bldP spid="20" grpId="0"/>
      <p:bldP spid="1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0"/>
        <p:cNvGrpSpPr/>
        <p:nvPr/>
      </p:nvGrpSpPr>
      <p:grpSpPr>
        <a:xfrm>
          <a:off x="0" y="0"/>
          <a:ext cx="0" cy="0"/>
          <a:chOff x="0" y="0"/>
          <a:chExt cx="0" cy="0"/>
        </a:xfrm>
      </p:grpSpPr>
      <p:sp>
        <p:nvSpPr>
          <p:cNvPr id="3635" name="Google Shape;3635;p121"/>
          <p:cNvSpPr/>
          <p:nvPr/>
        </p:nvSpPr>
        <p:spPr>
          <a:xfrm rot="-4419382">
            <a:off x="-714443" y="206544"/>
            <a:ext cx="4396790" cy="2564698"/>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36" name="Google Shape;3636;p121"/>
          <p:cNvSpPr/>
          <p:nvPr/>
        </p:nvSpPr>
        <p:spPr>
          <a:xfrm rot="6402164">
            <a:off x="6695339" y="3284083"/>
            <a:ext cx="2759764" cy="160980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a typeface="Nunito"/>
              <a:cs typeface="Calibri" panose="020F0502020204030204" pitchFamily="34" charset="0"/>
              <a:sym typeface="Nunito"/>
            </a:endParaRPr>
          </a:p>
        </p:txBody>
      </p:sp>
      <p:grpSp>
        <p:nvGrpSpPr>
          <p:cNvPr id="3637" name="Google Shape;3637;p121"/>
          <p:cNvGrpSpPr/>
          <p:nvPr/>
        </p:nvGrpSpPr>
        <p:grpSpPr>
          <a:xfrm rot="10800000">
            <a:off x="160450" y="3629988"/>
            <a:ext cx="1130465" cy="1294452"/>
            <a:chOff x="7852208" y="207243"/>
            <a:chExt cx="1130465" cy="1294452"/>
          </a:xfrm>
        </p:grpSpPr>
        <p:sp>
          <p:nvSpPr>
            <p:cNvPr id="3638" name="Google Shape;3638;p12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39" name="Google Shape;3639;p12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0" name="Google Shape;3640;p12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1" name="Google Shape;3641;p12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2" name="Google Shape;3642;p12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3" name="Google Shape;3643;p12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4" name="Google Shape;3644;p12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grpSp>
        <p:nvGrpSpPr>
          <p:cNvPr id="3645" name="Google Shape;3645;p121"/>
          <p:cNvGrpSpPr/>
          <p:nvPr/>
        </p:nvGrpSpPr>
        <p:grpSpPr>
          <a:xfrm rot="10800000">
            <a:off x="7797450" y="51438"/>
            <a:ext cx="1130465" cy="1294452"/>
            <a:chOff x="7852208" y="207243"/>
            <a:chExt cx="1130465" cy="1294452"/>
          </a:xfrm>
        </p:grpSpPr>
        <p:sp>
          <p:nvSpPr>
            <p:cNvPr id="3646" name="Google Shape;3646;p12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7" name="Google Shape;3647;p12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8" name="Google Shape;3648;p12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49" name="Google Shape;3649;p12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rgbClr val="FBB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50" name="Google Shape;3650;p12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51" name="Google Shape;3651;p12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3652" name="Google Shape;3652;p12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10" name="Google Shape;3621;p121">
            <a:extLst>
              <a:ext uri="{FF2B5EF4-FFF2-40B4-BE49-F238E27FC236}">
                <a16:creationId xmlns:a16="http://schemas.microsoft.com/office/drawing/2014/main" id="{30DE1000-04B9-74AC-F46D-36E79C802199}"/>
              </a:ext>
            </a:extLst>
          </p:cNvPr>
          <p:cNvSpPr txBox="1">
            <a:spLocks noGrp="1"/>
          </p:cNvSpPr>
          <p:nvPr>
            <p:ph type="subTitle" idx="1"/>
          </p:nvPr>
        </p:nvSpPr>
        <p:spPr>
          <a:xfrm>
            <a:off x="1483952" y="2550670"/>
            <a:ext cx="3434700" cy="415498"/>
          </a:xfrm>
          <a:prstGeom prst="rect">
            <a:avLst/>
          </a:prstGeom>
          <a:ln>
            <a:noFill/>
          </a:ln>
        </p:spPr>
        <p:txBody>
          <a:bodyPr spcFirstLastPara="1" wrap="square" lIns="90000" tIns="91425" rIns="91425" bIns="91425" anchor="ctr" anchorCtr="0">
            <a:noAutofit/>
          </a:bodyPr>
          <a:lstStyle/>
          <a:p>
            <a:pPr marL="0" lvl="0" indent="0" algn="l" rtl="0">
              <a:spcBef>
                <a:spcPts val="0"/>
              </a:spcBef>
              <a:spcAft>
                <a:spcPts val="0"/>
              </a:spcAft>
              <a:buClr>
                <a:schemeClr val="dk1"/>
              </a:buClr>
              <a:buSzPts val="1100"/>
              <a:buFont typeface="Arial"/>
              <a:buNone/>
            </a:pPr>
            <a:r>
              <a:rPr lang="it-IT" sz="1800" dirty="0">
                <a:solidFill>
                  <a:schemeClr val="tx1">
                    <a:lumMod val="90000"/>
                    <a:lumOff val="10000"/>
                  </a:schemeClr>
                </a:solidFill>
              </a:rPr>
              <a:t>Luca Tassoni</a:t>
            </a:r>
            <a:endParaRPr lang="en" sz="1800" dirty="0">
              <a:solidFill>
                <a:schemeClr val="tx1">
                  <a:lumMod val="90000"/>
                  <a:lumOff val="10000"/>
                </a:schemeClr>
              </a:solidFill>
            </a:endParaRPr>
          </a:p>
        </p:txBody>
      </p:sp>
      <p:sp>
        <p:nvSpPr>
          <p:cNvPr id="11" name="Google Shape;3622;p121">
            <a:extLst>
              <a:ext uri="{FF2B5EF4-FFF2-40B4-BE49-F238E27FC236}">
                <a16:creationId xmlns:a16="http://schemas.microsoft.com/office/drawing/2014/main" id="{D175FEC2-303D-DBCC-72F1-AC87FE1E9CF1}"/>
              </a:ext>
            </a:extLst>
          </p:cNvPr>
          <p:cNvSpPr txBox="1">
            <a:spLocks noGrp="1"/>
          </p:cNvSpPr>
          <p:nvPr>
            <p:ph type="title"/>
          </p:nvPr>
        </p:nvSpPr>
        <p:spPr>
          <a:xfrm>
            <a:off x="1290915" y="1079762"/>
            <a:ext cx="2213568" cy="8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solidFill>
                  <a:srgbClr val="FBB929"/>
                </a:solidFill>
              </a:rPr>
              <a:t>Thanks</a:t>
            </a:r>
            <a:endParaRPr dirty="0">
              <a:solidFill>
                <a:srgbClr val="FBB929"/>
              </a:solidFill>
            </a:endParaRPr>
          </a:p>
        </p:txBody>
      </p:sp>
      <p:grpSp>
        <p:nvGrpSpPr>
          <p:cNvPr id="24" name="Gruppo 23">
            <a:extLst>
              <a:ext uri="{FF2B5EF4-FFF2-40B4-BE49-F238E27FC236}">
                <a16:creationId xmlns:a16="http://schemas.microsoft.com/office/drawing/2014/main" id="{1EB70906-B638-2649-D5C5-E4E7542005A1}"/>
              </a:ext>
            </a:extLst>
          </p:cNvPr>
          <p:cNvGrpSpPr/>
          <p:nvPr/>
        </p:nvGrpSpPr>
        <p:grpSpPr>
          <a:xfrm>
            <a:off x="3295340" y="4019555"/>
            <a:ext cx="2447826" cy="774283"/>
            <a:chOff x="2005341" y="3639896"/>
            <a:chExt cx="2447826" cy="774283"/>
          </a:xfrm>
        </p:grpSpPr>
        <p:sp>
          <p:nvSpPr>
            <p:cNvPr id="25" name="Rettangolo 24">
              <a:extLst>
                <a:ext uri="{FF2B5EF4-FFF2-40B4-BE49-F238E27FC236}">
                  <a16:creationId xmlns:a16="http://schemas.microsoft.com/office/drawing/2014/main" id="{DD4FA30F-ACD0-BE04-C7ED-6DF886D0CCB5}"/>
                </a:ext>
              </a:extLst>
            </p:cNvPr>
            <p:cNvSpPr/>
            <p:nvPr userDrawn="1"/>
          </p:nvSpPr>
          <p:spPr>
            <a:xfrm>
              <a:off x="2005341" y="3998681"/>
              <a:ext cx="2447826" cy="415498"/>
            </a:xfrm>
            <a:prstGeom prst="rect">
              <a:avLst/>
            </a:prstGeom>
          </p:spPr>
          <p:txBody>
            <a:bodyPr wrap="square">
              <a:spAutoFit/>
            </a:bodyPr>
            <a:lstStyle/>
            <a:p>
              <a:pPr algn="ctr"/>
              <a:r>
                <a:rPr lang="it-IT" sz="700" dirty="0">
                  <a:solidFill>
                    <a:schemeClr val="tx1"/>
                  </a:solidFill>
                  <a:latin typeface="Calibri Light" panose="020F0302020204030204" pitchFamily="34" charset="0"/>
                  <a:cs typeface="Calibri Light" panose="020F0302020204030204" pitchFamily="34" charset="0"/>
                </a:rPr>
                <a:t>THIS PROJECT IS FUNDED BY THE EUROPEAN UNION’S HORIZON EUROPE RESEARCH AND INNOVATION PROGRAMME UNDER THE GRANT AGREEMENT NO 101095188</a:t>
              </a:r>
            </a:p>
          </p:txBody>
        </p:sp>
        <p:pic>
          <p:nvPicPr>
            <p:cNvPr id="26" name="Immagine 25">
              <a:extLst>
                <a:ext uri="{FF2B5EF4-FFF2-40B4-BE49-F238E27FC236}">
                  <a16:creationId xmlns:a16="http://schemas.microsoft.com/office/drawing/2014/main" id="{1042BF97-C1B5-F69B-6560-C3B815B87429}"/>
                </a:ext>
              </a:extLst>
            </p:cNvPr>
            <p:cNvPicPr>
              <a:picLocks/>
            </p:cNvPicPr>
            <p:nvPr userDrawn="1"/>
          </p:nvPicPr>
          <p:blipFill rotWithShape="1">
            <a:blip r:embed="rId3" cstate="email">
              <a:extLst>
                <a:ext uri="{28A0092B-C50C-407E-A947-70E740481C1C}">
                  <a14:useLocalDpi xmlns:a14="http://schemas.microsoft.com/office/drawing/2010/main"/>
                </a:ext>
              </a:extLst>
            </a:blip>
            <a:srcRect l="8578" t="179" r="59566" b="69118"/>
            <a:stretch/>
          </p:blipFill>
          <p:spPr>
            <a:xfrm>
              <a:off x="2967309" y="3639896"/>
              <a:ext cx="523890" cy="356353"/>
            </a:xfrm>
            <a:prstGeom prst="rect">
              <a:avLst/>
            </a:prstGeom>
          </p:spPr>
        </p:pic>
      </p:grpSp>
      <p:pic>
        <p:nvPicPr>
          <p:cNvPr id="27" name="Immagine 26">
            <a:extLst>
              <a:ext uri="{FF2B5EF4-FFF2-40B4-BE49-F238E27FC236}">
                <a16:creationId xmlns:a16="http://schemas.microsoft.com/office/drawing/2014/main" id="{6D785EC3-30B4-5394-165F-C22F428819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5585705" y="1211989"/>
            <a:ext cx="2213568" cy="1948347"/>
          </a:xfrm>
          <a:prstGeom prst="rect">
            <a:avLst/>
          </a:prstGeom>
        </p:spPr>
      </p:pic>
      <p:pic>
        <p:nvPicPr>
          <p:cNvPr id="28" name="Immagine 27" descr="Immagine che contiene bruco, larva, invertebrato, artropode&#10;&#10;Descrizione generata automaticamente">
            <a:extLst>
              <a:ext uri="{FF2B5EF4-FFF2-40B4-BE49-F238E27FC236}">
                <a16:creationId xmlns:a16="http://schemas.microsoft.com/office/drawing/2014/main" id="{D92BA8FE-5C86-4EB6-B3A5-20D1DDD24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6675" flipH="1">
            <a:off x="522228" y="3318981"/>
            <a:ext cx="2415827" cy="16911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lemento grafico 20">
            <a:extLst>
              <a:ext uri="{FF2B5EF4-FFF2-40B4-BE49-F238E27FC236}">
                <a16:creationId xmlns:a16="http://schemas.microsoft.com/office/drawing/2014/main" id="{7244DE92-BF34-4A82-BF1B-288ADB55B698}"/>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49354" y="3431653"/>
            <a:ext cx="130727" cy="278720"/>
          </a:xfrm>
          <a:prstGeom prst="rect">
            <a:avLst/>
          </a:prstGeom>
        </p:spPr>
      </p:pic>
      <p:pic>
        <p:nvPicPr>
          <p:cNvPr id="22" name="Elemento grafico 21">
            <a:extLst>
              <a:ext uri="{FF2B5EF4-FFF2-40B4-BE49-F238E27FC236}">
                <a16:creationId xmlns:a16="http://schemas.microsoft.com/office/drawing/2014/main" id="{D9C7B356-46B0-42A8-9AB1-7B43CCEFF67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49354" y="2992304"/>
            <a:ext cx="130727" cy="278720"/>
          </a:xfrm>
          <a:prstGeom prst="rect">
            <a:avLst/>
          </a:prstGeom>
        </p:spPr>
      </p:pic>
      <p:sp>
        <p:nvSpPr>
          <p:cNvPr id="23" name="Google Shape;795;p68">
            <a:extLst>
              <a:ext uri="{FF2B5EF4-FFF2-40B4-BE49-F238E27FC236}">
                <a16:creationId xmlns:a16="http://schemas.microsoft.com/office/drawing/2014/main" id="{63CF42BD-A3EA-4CE8-8513-7D2A015C1514}"/>
              </a:ext>
            </a:extLst>
          </p:cNvPr>
          <p:cNvSpPr txBox="1">
            <a:spLocks/>
          </p:cNvSpPr>
          <p:nvPr/>
        </p:nvSpPr>
        <p:spPr>
          <a:xfrm>
            <a:off x="978708" y="1768439"/>
            <a:ext cx="2867969" cy="357808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Roboto Slab"/>
              <a:buNone/>
              <a:defRPr sz="3600" b="0" i="0" u="none" strike="noStrike" cap="none">
                <a:solidFill>
                  <a:schemeClr val="dk1"/>
                </a:solidFill>
                <a:latin typeface="Calibri Light" panose="020F0302020204030204" pitchFamily="34" charset="0"/>
                <a:ea typeface="Roboto Slab"/>
                <a:cs typeface="Calibri" panose="020F0502020204030204" pitchFamily="34" charset="0"/>
                <a:sym typeface="Roboto Slab"/>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r>
              <a:rPr lang="it-IT" sz="1400" dirty="0"/>
              <a:t>Content </a:t>
            </a:r>
            <a:r>
              <a:rPr lang="it-IT" sz="1400" b="1" dirty="0" err="1"/>
              <a:t>reviewed</a:t>
            </a:r>
            <a:r>
              <a:rPr lang="it-IT" sz="1400" b="1" dirty="0"/>
              <a:t> and </a:t>
            </a:r>
            <a:r>
              <a:rPr lang="it-IT" sz="1400" b="1" dirty="0" err="1"/>
              <a:t>updated</a:t>
            </a:r>
            <a:endParaRPr lang="it-IT" sz="1400" b="1" dirty="0"/>
          </a:p>
          <a:p>
            <a:endParaRPr lang="en-US" sz="1400" dirty="0"/>
          </a:p>
          <a:p>
            <a:r>
              <a:rPr lang="en-US" sz="1400" dirty="0"/>
              <a:t>Terminology </a:t>
            </a:r>
            <a:r>
              <a:rPr lang="en-US" sz="1400" b="1" dirty="0"/>
              <a:t>standardized</a:t>
            </a:r>
          </a:p>
          <a:p>
            <a:endParaRPr lang="en-US" sz="1400" b="1" dirty="0"/>
          </a:p>
          <a:p>
            <a:r>
              <a:rPr lang="en-US" sz="1400" b="1" dirty="0"/>
              <a:t>Translated </a:t>
            </a:r>
            <a:r>
              <a:rPr lang="en-US" sz="1400" dirty="0"/>
              <a:t>into English for the first time</a:t>
            </a:r>
          </a:p>
          <a:p>
            <a:endParaRPr lang="en-US" sz="1400" dirty="0"/>
          </a:p>
          <a:p>
            <a:r>
              <a:rPr lang="en-US" sz="1400" dirty="0"/>
              <a:t>fully </a:t>
            </a:r>
            <a:r>
              <a:rPr lang="en-US" sz="1400" b="1" dirty="0"/>
              <a:t>restructured</a:t>
            </a:r>
            <a:r>
              <a:rPr lang="en-US" sz="1400" dirty="0"/>
              <a:t> with a refreshed graphic design</a:t>
            </a:r>
          </a:p>
          <a:p>
            <a:endParaRPr lang="it-IT" sz="1400" dirty="0">
              <a:solidFill>
                <a:schemeClr val="accent4"/>
              </a:solidFill>
              <a:ea typeface="Nunito"/>
              <a:sym typeface="Nunito"/>
            </a:endParaRPr>
          </a:p>
        </p:txBody>
      </p:sp>
      <p:pic>
        <p:nvPicPr>
          <p:cNvPr id="24" name="Elemento grafico 23">
            <a:extLst>
              <a:ext uri="{FF2B5EF4-FFF2-40B4-BE49-F238E27FC236}">
                <a16:creationId xmlns:a16="http://schemas.microsoft.com/office/drawing/2014/main" id="{CEDA1AF4-EDF9-4783-9ED8-8BAF8C995E1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49354" y="3988692"/>
            <a:ext cx="130727" cy="278720"/>
          </a:xfrm>
          <a:prstGeom prst="rect">
            <a:avLst/>
          </a:prstGeom>
        </p:spPr>
      </p:pic>
      <p:sp>
        <p:nvSpPr>
          <p:cNvPr id="26" name="CasellaDiTesto 25">
            <a:extLst>
              <a:ext uri="{FF2B5EF4-FFF2-40B4-BE49-F238E27FC236}">
                <a16:creationId xmlns:a16="http://schemas.microsoft.com/office/drawing/2014/main" id="{80C3A546-D3F3-4E80-B014-4C1CD72BC950}"/>
              </a:ext>
            </a:extLst>
          </p:cNvPr>
          <p:cNvSpPr txBox="1"/>
          <p:nvPr/>
        </p:nvSpPr>
        <p:spPr>
          <a:xfrm>
            <a:off x="812680" y="979249"/>
            <a:ext cx="3200022" cy="738664"/>
          </a:xfrm>
          <a:prstGeom prst="rect">
            <a:avLst/>
          </a:prstGeom>
          <a:noFill/>
        </p:spPr>
        <p:txBody>
          <a:bodyPr wrap="square" rtlCol="0">
            <a:spAutoFit/>
          </a:bodyPr>
          <a:lstStyle/>
          <a:p>
            <a:pPr algn="ctr"/>
            <a:r>
              <a:rPr lang="it-IT" dirty="0" err="1">
                <a:latin typeface="Calibri Light" panose="020F0302020204030204" pitchFamily="34" charset="0"/>
                <a:cs typeface="Calibri Light" panose="020F0302020204030204" pitchFamily="34" charset="0"/>
              </a:rPr>
              <a:t>Starting</a:t>
            </a:r>
            <a:r>
              <a:rPr lang="it-IT" dirty="0">
                <a:latin typeface="Calibri Light" panose="020F0302020204030204" pitchFamily="34" charset="0"/>
                <a:cs typeface="Calibri Light" panose="020F0302020204030204" pitchFamily="34" charset="0"/>
              </a:rPr>
              <a:t> from the </a:t>
            </a:r>
            <a:r>
              <a:rPr lang="it-IT" b="1" dirty="0" err="1">
                <a:latin typeface="Calibri Light" panose="020F0302020204030204" pitchFamily="34" charset="0"/>
                <a:cs typeface="Calibri Light" panose="020F0302020204030204" pitchFamily="34" charset="0"/>
              </a:rPr>
              <a:t>internal</a:t>
            </a:r>
            <a:r>
              <a:rPr lang="it-IT" b="1" dirty="0">
                <a:latin typeface="Calibri Light" panose="020F0302020204030204" pitchFamily="34" charset="0"/>
                <a:cs typeface="Calibri Light" panose="020F0302020204030204" pitchFamily="34" charset="0"/>
              </a:rPr>
              <a:t> </a:t>
            </a:r>
            <a:r>
              <a:rPr lang="it-IT" b="1" dirty="0" err="1">
                <a:latin typeface="Calibri Light" panose="020F0302020204030204" pitchFamily="34" charset="0"/>
                <a:cs typeface="Calibri Light" panose="020F0302020204030204" pitchFamily="34" charset="0"/>
              </a:rPr>
              <a:t>silkworm</a:t>
            </a:r>
            <a:r>
              <a:rPr lang="it-IT" b="1" dirty="0">
                <a:latin typeface="Calibri Light" panose="020F0302020204030204" pitchFamily="34" charset="0"/>
                <a:cs typeface="Calibri Light" panose="020F0302020204030204" pitchFamily="34" charset="0"/>
              </a:rPr>
              <a:t> </a:t>
            </a:r>
            <a:r>
              <a:rPr lang="it-IT" b="1" dirty="0" err="1">
                <a:latin typeface="Calibri Light" panose="020F0302020204030204" pitchFamily="34" charset="0"/>
                <a:cs typeface="Calibri Light" panose="020F0302020204030204" pitchFamily="34" charset="0"/>
              </a:rPr>
              <a:t>strains</a:t>
            </a:r>
            <a:r>
              <a:rPr lang="it-IT" b="1" dirty="0">
                <a:latin typeface="Calibri Light" panose="020F0302020204030204" pitchFamily="34" charset="0"/>
                <a:cs typeface="Calibri Light" panose="020F0302020204030204" pitchFamily="34" charset="0"/>
              </a:rPr>
              <a:t> </a:t>
            </a:r>
            <a:r>
              <a:rPr lang="it-IT" b="1" dirty="0" err="1">
                <a:latin typeface="Calibri Light" panose="020F0302020204030204" pitchFamily="34" charset="0"/>
                <a:cs typeface="Calibri Light" panose="020F0302020204030204" pitchFamily="34" charset="0"/>
              </a:rPr>
              <a:t>catalogue</a:t>
            </a:r>
            <a:r>
              <a:rPr lang="it-IT" b="1" dirty="0">
                <a:latin typeface="Calibri Light" panose="020F0302020204030204" pitchFamily="34" charset="0"/>
                <a:cs typeface="Calibri Light" panose="020F0302020204030204" pitchFamily="34" charset="0"/>
              </a:rPr>
              <a:t> </a:t>
            </a:r>
            <a:r>
              <a:rPr lang="it-IT" dirty="0">
                <a:latin typeface="Calibri Light" panose="020F0302020204030204" pitchFamily="34" charset="0"/>
                <a:cs typeface="Calibri Light" panose="020F0302020204030204" pitchFamily="34" charset="0"/>
              </a:rPr>
              <a:t>of the Sericulture </a:t>
            </a:r>
            <a:r>
              <a:rPr lang="it-IT" dirty="0" err="1">
                <a:latin typeface="Calibri Light" panose="020F0302020204030204" pitchFamily="34" charset="0"/>
                <a:cs typeface="Calibri Light" panose="020F0302020204030204" pitchFamily="34" charset="0"/>
              </a:rPr>
              <a:t>Laboratory</a:t>
            </a:r>
            <a:r>
              <a:rPr lang="it-IT" dirty="0">
                <a:latin typeface="Calibri Light" panose="020F0302020204030204" pitchFamily="34" charset="0"/>
                <a:cs typeface="Calibri Light" panose="020F0302020204030204" pitchFamily="34" charset="0"/>
              </a:rPr>
              <a:t> of Padova</a:t>
            </a:r>
          </a:p>
        </p:txBody>
      </p:sp>
      <p:sp>
        <p:nvSpPr>
          <p:cNvPr id="27" name="Freccia in giù 26">
            <a:extLst>
              <a:ext uri="{FF2B5EF4-FFF2-40B4-BE49-F238E27FC236}">
                <a16:creationId xmlns:a16="http://schemas.microsoft.com/office/drawing/2014/main" id="{609B6B1E-B0C8-4C24-B26B-2711789D974A}"/>
              </a:ext>
            </a:extLst>
          </p:cNvPr>
          <p:cNvSpPr/>
          <p:nvPr/>
        </p:nvSpPr>
        <p:spPr>
          <a:xfrm>
            <a:off x="2199935" y="1804869"/>
            <a:ext cx="425513" cy="523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9" name="Elemento grafico 28">
            <a:extLst>
              <a:ext uri="{FF2B5EF4-FFF2-40B4-BE49-F238E27FC236}">
                <a16:creationId xmlns:a16="http://schemas.microsoft.com/office/drawing/2014/main" id="{D584357D-5CCB-4B93-85D0-3781D9932E1A}"/>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49354" y="2562008"/>
            <a:ext cx="130727" cy="278720"/>
          </a:xfrm>
          <a:prstGeom prst="rect">
            <a:avLst/>
          </a:prstGeom>
        </p:spPr>
      </p:pic>
      <p:sp>
        <p:nvSpPr>
          <p:cNvPr id="28" name="Titolo 1">
            <a:extLst>
              <a:ext uri="{FF2B5EF4-FFF2-40B4-BE49-F238E27FC236}">
                <a16:creationId xmlns:a16="http://schemas.microsoft.com/office/drawing/2014/main" id="{3A8F2327-E91F-466D-ACF4-62094CCA6DB3}"/>
              </a:ext>
            </a:extLst>
          </p:cNvPr>
          <p:cNvSpPr>
            <a:spLocks noGrp="1"/>
          </p:cNvSpPr>
          <p:nvPr>
            <p:ph type="title"/>
          </p:nvPr>
        </p:nvSpPr>
        <p:spPr>
          <a:xfrm>
            <a:off x="720000" y="419876"/>
            <a:ext cx="7704000" cy="508847"/>
          </a:xfrm>
        </p:spPr>
        <p:txBody>
          <a:bodyPr/>
          <a:lstStyle/>
          <a:p>
            <a:r>
              <a:rPr lang="it-IT" dirty="0"/>
              <a:t>The </a:t>
            </a:r>
            <a:r>
              <a:rPr lang="it-IT" dirty="0" err="1"/>
              <a:t>catalogue</a:t>
            </a:r>
            <a:endParaRPr lang="it-IT" dirty="0"/>
          </a:p>
        </p:txBody>
      </p:sp>
      <p:pic>
        <p:nvPicPr>
          <p:cNvPr id="4" name="Immagine 3"/>
          <p:cNvPicPr>
            <a:picLocks noChangeAspect="1"/>
          </p:cNvPicPr>
          <p:nvPr/>
        </p:nvPicPr>
        <p:blipFill>
          <a:blip r:embed="rId4"/>
          <a:stretch>
            <a:fillRect/>
          </a:stretch>
        </p:blipFill>
        <p:spPr>
          <a:xfrm>
            <a:off x="4918711" y="807850"/>
            <a:ext cx="3354249" cy="4065756"/>
          </a:xfrm>
          <a:prstGeom prst="rect">
            <a:avLst/>
          </a:prstGeom>
        </p:spPr>
      </p:pic>
      <p:pic>
        <p:nvPicPr>
          <p:cNvPr id="11" name="Immagine 10" descr="Immagine che contiene bruco, larva, invertebrato, artropode&#10;&#10;Descrizione generata automaticamente">
            <a:extLst>
              <a:ext uri="{FF2B5EF4-FFF2-40B4-BE49-F238E27FC236}">
                <a16:creationId xmlns:a16="http://schemas.microsoft.com/office/drawing/2014/main" id="{D92BA8FE-5C86-4EB6-B3A5-20D1DDD249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26675" flipH="1">
            <a:off x="3184841" y="3393238"/>
            <a:ext cx="3165659" cy="2216006"/>
          </a:xfrm>
          <a:prstGeom prst="rect">
            <a:avLst/>
          </a:prstGeom>
        </p:spPr>
      </p:pic>
    </p:spTree>
    <p:extLst>
      <p:ext uri="{BB962C8B-B14F-4D97-AF65-F5344CB8AC3E}">
        <p14:creationId xmlns:p14="http://schemas.microsoft.com/office/powerpoint/2010/main" val="353595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5" name="Google Shape;795;p68"/>
          <p:cNvSpPr txBox="1">
            <a:spLocks noGrp="1"/>
          </p:cNvSpPr>
          <p:nvPr>
            <p:ph type="title"/>
          </p:nvPr>
        </p:nvSpPr>
        <p:spPr>
          <a:xfrm>
            <a:off x="644666" y="508050"/>
            <a:ext cx="7851634" cy="64650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it-IT" sz="2800" dirty="0" err="1"/>
              <a:t>Catalogue</a:t>
            </a:r>
            <a:r>
              <a:rPr lang="it-IT" sz="2800" dirty="0"/>
              <a:t> entries</a:t>
            </a:r>
            <a:endParaRPr sz="2800" dirty="0">
              <a:solidFill>
                <a:schemeClr val="accent4"/>
              </a:solidFill>
              <a:ea typeface="Nunito"/>
              <a:cs typeface="Calibri" panose="020F0502020204030204" pitchFamily="34" charset="0"/>
              <a:sym typeface="Nunito"/>
            </a:endParaRPr>
          </a:p>
        </p:txBody>
      </p:sp>
      <p:sp>
        <p:nvSpPr>
          <p:cNvPr id="798" name="Google Shape;798;p68"/>
          <p:cNvSpPr/>
          <p:nvPr/>
        </p:nvSpPr>
        <p:spPr>
          <a:xfrm rot="10800000">
            <a:off x="-52177" y="3630128"/>
            <a:ext cx="4709834" cy="1513372"/>
          </a:xfrm>
          <a:custGeom>
            <a:avLst/>
            <a:gdLst/>
            <a:ahLst/>
            <a:cxnLst/>
            <a:rect l="l" t="t" r="r" b="b"/>
            <a:pathLst>
              <a:path w="177445" h="86392" extrusionOk="0">
                <a:moveTo>
                  <a:pt x="3333" y="0"/>
                </a:moveTo>
                <a:cubicBezTo>
                  <a:pt x="0" y="11458"/>
                  <a:pt x="913" y="27048"/>
                  <a:pt x="12897" y="35242"/>
                </a:cubicBezTo>
                <a:cubicBezTo>
                  <a:pt x="17629" y="38468"/>
                  <a:pt x="23097" y="39621"/>
                  <a:pt x="29059" y="39621"/>
                </a:cubicBezTo>
                <a:cubicBezTo>
                  <a:pt x="42166" y="39621"/>
                  <a:pt x="57661" y="34051"/>
                  <a:pt x="72973" y="32686"/>
                </a:cubicBezTo>
                <a:cubicBezTo>
                  <a:pt x="75145" y="32494"/>
                  <a:pt x="77205" y="32395"/>
                  <a:pt x="79168" y="32395"/>
                </a:cubicBezTo>
                <a:cubicBezTo>
                  <a:pt x="97316" y="32395"/>
                  <a:pt x="107146" y="40836"/>
                  <a:pt x="120267" y="62381"/>
                </a:cubicBezTo>
                <a:cubicBezTo>
                  <a:pt x="129588" y="77663"/>
                  <a:pt x="147227" y="86391"/>
                  <a:pt x="164443" y="86391"/>
                </a:cubicBezTo>
                <a:cubicBezTo>
                  <a:pt x="168853" y="86391"/>
                  <a:pt x="173236" y="85818"/>
                  <a:pt x="177444" y="84636"/>
                </a:cubicBezTo>
                <a:lnTo>
                  <a:pt x="1774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0" name="Google Shape;800;p68"/>
          <p:cNvSpPr/>
          <p:nvPr/>
        </p:nvSpPr>
        <p:spPr>
          <a:xfrm rot="271565">
            <a:off x="6085541" y="122204"/>
            <a:ext cx="3170270" cy="1849255"/>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nvGrpSpPr>
          <p:cNvPr id="801" name="Google Shape;801;p68"/>
          <p:cNvGrpSpPr/>
          <p:nvPr/>
        </p:nvGrpSpPr>
        <p:grpSpPr>
          <a:xfrm>
            <a:off x="271258" y="3562893"/>
            <a:ext cx="1130465" cy="1294452"/>
            <a:chOff x="7852208" y="207243"/>
            <a:chExt cx="1130465" cy="1294452"/>
          </a:xfrm>
        </p:grpSpPr>
        <p:sp>
          <p:nvSpPr>
            <p:cNvPr id="802" name="Google Shape;802;p68"/>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3" name="Google Shape;803;p68"/>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4" name="Google Shape;804;p68"/>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5" name="Google Shape;805;p68"/>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6" name="Google Shape;806;p68"/>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7" name="Google Shape;807;p68"/>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808" name="Google Shape;808;p68"/>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pic>
        <p:nvPicPr>
          <p:cNvPr id="28" name="Immagine 27">
            <a:extLst>
              <a:ext uri="{FF2B5EF4-FFF2-40B4-BE49-F238E27FC236}">
                <a16:creationId xmlns:a16="http://schemas.microsoft.com/office/drawing/2014/main" id="{55C8BAA6-BF42-4B11-88A2-FCBDBD7661EA}"/>
              </a:ext>
            </a:extLst>
          </p:cNvPr>
          <p:cNvPicPr>
            <a:picLocks noChangeAspect="1"/>
          </p:cNvPicPr>
          <p:nvPr/>
        </p:nvPicPr>
        <p:blipFill rotWithShape="1">
          <a:blip r:embed="rId3"/>
          <a:srcRect l="39229" t="18694" r="16778" b="3925"/>
          <a:stretch/>
        </p:blipFill>
        <p:spPr>
          <a:xfrm>
            <a:off x="2973271" y="1342332"/>
            <a:ext cx="3197457" cy="3515013"/>
          </a:xfrm>
          <a:prstGeom prst="rect">
            <a:avLst/>
          </a:prstGeom>
        </p:spPr>
      </p:pic>
      <p:sp>
        <p:nvSpPr>
          <p:cNvPr id="35" name="Google Shape;795;p68">
            <a:extLst>
              <a:ext uri="{FF2B5EF4-FFF2-40B4-BE49-F238E27FC236}">
                <a16:creationId xmlns:a16="http://schemas.microsoft.com/office/drawing/2014/main" id="{716E5EDF-E1AF-4A6F-B6CC-49A1A63AA606}"/>
              </a:ext>
            </a:extLst>
          </p:cNvPr>
          <p:cNvSpPr txBox="1">
            <a:spLocks/>
          </p:cNvSpPr>
          <p:nvPr/>
        </p:nvSpPr>
        <p:spPr>
          <a:xfrm>
            <a:off x="863173" y="1445771"/>
            <a:ext cx="1888224" cy="28134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3600"/>
              <a:buFont typeface="Roboto Slab"/>
              <a:buNone/>
              <a:defRPr sz="3600" b="0" i="0" u="none" strike="noStrike" cap="none">
                <a:solidFill>
                  <a:schemeClr val="dk1"/>
                </a:solidFill>
                <a:latin typeface="Calibri Light" panose="020F0302020204030204" pitchFamily="34" charset="0"/>
                <a:ea typeface="Roboto Slab"/>
                <a:cs typeface="Calibri" panose="020F0502020204030204" pitchFamily="34" charset="0"/>
                <a:sym typeface="Roboto Slab"/>
              </a:defRPr>
            </a:lvl1pPr>
            <a:lvl2pPr marR="0" lvl="1"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600"/>
              <a:buFont typeface="Bebas Neue"/>
              <a:buNone/>
              <a:defRPr sz="3600" b="0" i="0" u="none" strike="noStrike" cap="none">
                <a:solidFill>
                  <a:schemeClr val="dk1"/>
                </a:solidFill>
                <a:latin typeface="Bebas Neue"/>
                <a:ea typeface="Bebas Neue"/>
                <a:cs typeface="Bebas Neue"/>
                <a:sym typeface="Bebas Neue"/>
              </a:defRPr>
            </a:lvl9pPr>
          </a:lstStyle>
          <a:p>
            <a:endParaRPr lang="en-US" sz="1400" dirty="0"/>
          </a:p>
          <a:p>
            <a:endParaRPr lang="en-US" sz="1400" dirty="0"/>
          </a:p>
          <a:p>
            <a:endParaRPr lang="en-US" sz="1400" dirty="0"/>
          </a:p>
          <a:p>
            <a:endParaRPr lang="en-US" sz="1400" dirty="0"/>
          </a:p>
          <a:p>
            <a:endParaRPr lang="en-US" sz="1400" dirty="0"/>
          </a:p>
          <a:p>
            <a:r>
              <a:rPr lang="en-US" sz="1400" dirty="0"/>
              <a:t>Description of 3 phenotypical traits: </a:t>
            </a:r>
            <a:r>
              <a:rPr lang="en-US" sz="1400" b="1" dirty="0"/>
              <a:t>larva, cocoon, egg</a:t>
            </a:r>
          </a:p>
          <a:p>
            <a:endParaRPr lang="en-US" sz="1400" dirty="0"/>
          </a:p>
          <a:p>
            <a:endParaRPr lang="en-US" sz="1400" dirty="0"/>
          </a:p>
          <a:p>
            <a:r>
              <a:rPr lang="en-US" sz="1400" dirty="0"/>
              <a:t>The catalogue </a:t>
            </a:r>
            <a:r>
              <a:rPr lang="en-US" sz="1400" b="1" dirty="0"/>
              <a:t>photographs</a:t>
            </a:r>
            <a:r>
              <a:rPr lang="en-US" sz="1400" dirty="0"/>
              <a:t> have been completely renewed, with new images taken during the 2023 and 2024 seasons</a:t>
            </a:r>
          </a:p>
          <a:p>
            <a:endParaRPr lang="en-US" sz="1400" dirty="0"/>
          </a:p>
          <a:p>
            <a:endParaRPr lang="en-US" sz="1400" dirty="0"/>
          </a:p>
          <a:p>
            <a:endParaRPr lang="en-US" sz="1400" dirty="0"/>
          </a:p>
          <a:p>
            <a:endParaRPr lang="en-US" sz="1400" dirty="0"/>
          </a:p>
          <a:p>
            <a:endParaRPr lang="en-US" sz="1400" dirty="0"/>
          </a:p>
          <a:p>
            <a:endParaRPr lang="en-US" sz="1400" dirty="0">
              <a:solidFill>
                <a:schemeClr val="accent4"/>
              </a:solidFill>
              <a:ea typeface="Nunito"/>
              <a:sym typeface="Nunito"/>
            </a:endParaRPr>
          </a:p>
          <a:p>
            <a:endParaRPr lang="en-US" sz="1400" dirty="0">
              <a:solidFill>
                <a:schemeClr val="accent4"/>
              </a:solidFill>
              <a:ea typeface="Nunito"/>
              <a:sym typeface="Nunito"/>
            </a:endParaRPr>
          </a:p>
          <a:p>
            <a:endParaRPr lang="it-IT" sz="1400" dirty="0">
              <a:solidFill>
                <a:schemeClr val="accent4"/>
              </a:solidFill>
              <a:ea typeface="Nunito"/>
              <a:sym typeface="Nunito"/>
            </a:endParaRPr>
          </a:p>
        </p:txBody>
      </p:sp>
      <p:pic>
        <p:nvPicPr>
          <p:cNvPr id="37" name="Elemento grafico 36">
            <a:extLst>
              <a:ext uri="{FF2B5EF4-FFF2-40B4-BE49-F238E27FC236}">
                <a16:creationId xmlns:a16="http://schemas.microsoft.com/office/drawing/2014/main" id="{F7E5EE14-DFA9-417D-9CD0-023C9997269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7276" y="2499617"/>
            <a:ext cx="130727" cy="278720"/>
          </a:xfrm>
          <a:prstGeom prst="rect">
            <a:avLst/>
          </a:prstGeom>
        </p:spPr>
      </p:pic>
      <p:pic>
        <p:nvPicPr>
          <p:cNvPr id="38" name="Elemento grafico 37">
            <a:extLst>
              <a:ext uri="{FF2B5EF4-FFF2-40B4-BE49-F238E27FC236}">
                <a16:creationId xmlns:a16="http://schemas.microsoft.com/office/drawing/2014/main" id="{0F541006-25ED-4206-B905-FE5A702DE69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27195" y="1520270"/>
            <a:ext cx="130727" cy="278720"/>
          </a:xfrm>
          <a:prstGeom prst="rect">
            <a:avLst/>
          </a:prstGeom>
        </p:spPr>
      </p:pic>
      <p:sp>
        <p:nvSpPr>
          <p:cNvPr id="13" name="Rettangolo 12">
            <a:extLst>
              <a:ext uri="{FF2B5EF4-FFF2-40B4-BE49-F238E27FC236}">
                <a16:creationId xmlns:a16="http://schemas.microsoft.com/office/drawing/2014/main" id="{C9431016-62B2-42A9-AA62-07A8965388BE}"/>
              </a:ext>
            </a:extLst>
          </p:cNvPr>
          <p:cNvSpPr/>
          <p:nvPr/>
        </p:nvSpPr>
        <p:spPr>
          <a:xfrm>
            <a:off x="6625016" y="2179015"/>
            <a:ext cx="2091319" cy="1169551"/>
          </a:xfrm>
          <a:prstGeom prst="rect">
            <a:avLst/>
          </a:prstGeom>
        </p:spPr>
        <p:txBody>
          <a:bodyPr wrap="square">
            <a:spAutoFit/>
          </a:bodyPr>
          <a:lstStyle/>
          <a:p>
            <a:r>
              <a:rPr lang="en-US" b="1" dirty="0">
                <a:latin typeface="Calibri Light" panose="020F0302020204030204" pitchFamily="34" charset="0"/>
                <a:cs typeface="Calibri Light" panose="020F0302020204030204" pitchFamily="34" charset="0"/>
              </a:rPr>
              <a:t>Notes</a:t>
            </a:r>
            <a:r>
              <a:rPr lang="en-US" dirty="0">
                <a:latin typeface="Calibri Light" panose="020F0302020204030204" pitchFamily="34" charset="0"/>
                <a:cs typeface="Calibri Light" panose="020F0302020204030204" pitchFamily="34" charset="0"/>
              </a:rPr>
              <a:t> includes information about rearing, observations and </a:t>
            </a:r>
            <a:r>
              <a:rPr lang="en-US" b="1" dirty="0">
                <a:latin typeface="Calibri Light" panose="020F0302020204030204" pitchFamily="34" charset="0"/>
                <a:cs typeface="Calibri Light" panose="020F0302020204030204" pitchFamily="34" charset="0"/>
              </a:rPr>
              <a:t>historical information </a:t>
            </a:r>
            <a:r>
              <a:rPr lang="en-US" dirty="0">
                <a:latin typeface="Calibri Light" panose="020F0302020204030204" pitchFamily="34" charset="0"/>
                <a:cs typeface="Calibri Light" panose="020F0302020204030204" pitchFamily="34" charset="0"/>
              </a:rPr>
              <a:t>regarding the origin of the strain</a:t>
            </a:r>
          </a:p>
        </p:txBody>
      </p:sp>
      <p:pic>
        <p:nvPicPr>
          <p:cNvPr id="48" name="Elemento grafico 47">
            <a:extLst>
              <a:ext uri="{FF2B5EF4-FFF2-40B4-BE49-F238E27FC236}">
                <a16:creationId xmlns:a16="http://schemas.microsoft.com/office/drawing/2014/main" id="{DD91C227-A461-47F3-BFF4-8DB2F82B50A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94289" y="2254930"/>
            <a:ext cx="130727" cy="27872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Grafico 24">
            <a:extLst>
              <a:ext uri="{FF2B5EF4-FFF2-40B4-BE49-F238E27FC236}">
                <a16:creationId xmlns:a16="http://schemas.microsoft.com/office/drawing/2014/main" id="{B8C18857-D64B-4097-A32D-12F922A69C75}"/>
              </a:ext>
            </a:extLst>
          </p:cNvPr>
          <p:cNvGraphicFramePr/>
          <p:nvPr>
            <p:extLst/>
          </p:nvPr>
        </p:nvGraphicFramePr>
        <p:xfrm>
          <a:off x="4113219" y="882518"/>
          <a:ext cx="4358405" cy="3721486"/>
        </p:xfrm>
        <a:graphic>
          <a:graphicData uri="http://schemas.openxmlformats.org/drawingml/2006/chart">
            <c:chart xmlns:c="http://schemas.openxmlformats.org/drawingml/2006/chart" xmlns:r="http://schemas.openxmlformats.org/officeDocument/2006/relationships" r:id="rId2"/>
          </a:graphicData>
        </a:graphic>
      </p:graphicFrame>
      <p:sp>
        <p:nvSpPr>
          <p:cNvPr id="2" name="Titolo 1"/>
          <p:cNvSpPr>
            <a:spLocks noGrp="1"/>
          </p:cNvSpPr>
          <p:nvPr>
            <p:ph type="title"/>
          </p:nvPr>
        </p:nvSpPr>
        <p:spPr/>
        <p:txBody>
          <a:bodyPr/>
          <a:lstStyle/>
          <a:p>
            <a:r>
              <a:rPr lang="en-GB" dirty="0" err="1"/>
              <a:t>Phenotipic</a:t>
            </a:r>
            <a:r>
              <a:rPr lang="en-GB" dirty="0"/>
              <a:t> diversity</a:t>
            </a:r>
          </a:p>
        </p:txBody>
      </p:sp>
      <p:pic>
        <p:nvPicPr>
          <p:cNvPr id="7" name="Immagine 6"/>
          <p:cNvPicPr>
            <a:picLocks noChangeAspect="1"/>
          </p:cNvPicPr>
          <p:nvPr/>
        </p:nvPicPr>
        <p:blipFill>
          <a:blip r:embed="rId3"/>
          <a:stretch>
            <a:fillRect/>
          </a:stretch>
        </p:blipFill>
        <p:spPr>
          <a:xfrm rot="370047">
            <a:off x="794718" y="1331193"/>
            <a:ext cx="3551499" cy="2928223"/>
          </a:xfrm>
          <a:prstGeom prst="rect">
            <a:avLst/>
          </a:prstGeom>
        </p:spPr>
      </p:pic>
      <p:sp>
        <p:nvSpPr>
          <p:cNvPr id="6" name="Google Shape;815;p69"/>
          <p:cNvSpPr/>
          <p:nvPr/>
        </p:nvSpPr>
        <p:spPr>
          <a:xfrm rot="204437" flipH="1">
            <a:off x="756615" y="1292532"/>
            <a:ext cx="3584058" cy="3077764"/>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19050" cap="flat" cmpd="sng">
            <a:solidFill>
              <a:schemeClr val="accent4"/>
            </a:solidFill>
            <a:prstDash val="solid"/>
            <a:round/>
            <a:headEnd type="none" w="med" len="med"/>
            <a:tailEnd type="none" w="med" len="med"/>
          </a:ln>
        </p:spPr>
      </p:sp>
      <p:pic>
        <p:nvPicPr>
          <p:cNvPr id="10" name="Immagine 9" descr="Immagine che contiene schermata, arte&#10;&#10;Descrizione generata automaticamente">
            <a:extLst>
              <a:ext uri="{FF2B5EF4-FFF2-40B4-BE49-F238E27FC236}">
                <a16:creationId xmlns:a16="http://schemas.microsoft.com/office/drawing/2014/main" id="{7ABA59CD-90BD-44A5-A9E6-494983989844}"/>
              </a:ext>
            </a:extLst>
          </p:cNvPr>
          <p:cNvPicPr>
            <a:picLocks noChangeAspect="1"/>
          </p:cNvPicPr>
          <p:nvPr/>
        </p:nvPicPr>
        <p:blipFill rotWithShape="1">
          <a:blip r:embed="rId4">
            <a:extLst>
              <a:ext uri="{28A0092B-C50C-407E-A947-70E740481C1C}">
                <a14:useLocalDpi xmlns:a14="http://schemas.microsoft.com/office/drawing/2010/main" val="0"/>
              </a:ext>
            </a:extLst>
          </a:blip>
          <a:srcRect r="88708" b="50440"/>
          <a:stretch/>
        </p:blipFill>
        <p:spPr>
          <a:xfrm>
            <a:off x="4754879" y="1885816"/>
            <a:ext cx="357152" cy="1690269"/>
          </a:xfrm>
          <a:prstGeom prst="rect">
            <a:avLst/>
          </a:prstGeom>
        </p:spPr>
      </p:pic>
      <p:pic>
        <p:nvPicPr>
          <p:cNvPr id="20" name="Immagine 19" descr="Immagine che contiene schermata, arte&#10;&#10;Descrizione generata automaticamente">
            <a:extLst>
              <a:ext uri="{FF2B5EF4-FFF2-40B4-BE49-F238E27FC236}">
                <a16:creationId xmlns:a16="http://schemas.microsoft.com/office/drawing/2014/main" id="{A4B5159D-FF61-4E79-B06D-D91934A08709}"/>
              </a:ext>
            </a:extLst>
          </p:cNvPr>
          <p:cNvPicPr>
            <a:picLocks noChangeAspect="1"/>
          </p:cNvPicPr>
          <p:nvPr/>
        </p:nvPicPr>
        <p:blipFill rotWithShape="1">
          <a:blip r:embed="rId4">
            <a:extLst>
              <a:ext uri="{28A0092B-C50C-407E-A947-70E740481C1C}">
                <a14:useLocalDpi xmlns:a14="http://schemas.microsoft.com/office/drawing/2010/main" val="0"/>
              </a:ext>
            </a:extLst>
          </a:blip>
          <a:srcRect l="14103" r="74177" b="50440"/>
          <a:stretch/>
        </p:blipFill>
        <p:spPr>
          <a:xfrm>
            <a:off x="7705169" y="870404"/>
            <a:ext cx="370679" cy="1690269"/>
          </a:xfrm>
          <a:prstGeom prst="rect">
            <a:avLst/>
          </a:prstGeom>
        </p:spPr>
      </p:pic>
      <p:grpSp>
        <p:nvGrpSpPr>
          <p:cNvPr id="3" name="Gruppo 2">
            <a:extLst>
              <a:ext uri="{FF2B5EF4-FFF2-40B4-BE49-F238E27FC236}">
                <a16:creationId xmlns:a16="http://schemas.microsoft.com/office/drawing/2014/main" id="{C155102D-6EAE-4369-8977-0214357206D7}"/>
              </a:ext>
            </a:extLst>
          </p:cNvPr>
          <p:cNvGrpSpPr>
            <a:grpSpLocks noChangeAspect="1"/>
          </p:cNvGrpSpPr>
          <p:nvPr/>
        </p:nvGrpSpPr>
        <p:grpSpPr>
          <a:xfrm>
            <a:off x="7541579" y="2877991"/>
            <a:ext cx="672676" cy="1596091"/>
            <a:chOff x="6637020" y="926510"/>
            <a:chExt cx="1872257" cy="4442393"/>
          </a:xfrm>
        </p:grpSpPr>
        <p:pic>
          <p:nvPicPr>
            <p:cNvPr id="9" name="Immagine 8" descr="Immagine che contiene schermata, arte&#10;&#10;Descrizione generata automaticamente">
              <a:extLst>
                <a:ext uri="{FF2B5EF4-FFF2-40B4-BE49-F238E27FC236}">
                  <a16:creationId xmlns:a16="http://schemas.microsoft.com/office/drawing/2014/main" id="{C5CEFDC9-B9E0-4CE2-B006-626A3BE07211}"/>
                </a:ext>
              </a:extLst>
            </p:cNvPr>
            <p:cNvPicPr>
              <a:picLocks noChangeAspect="1"/>
            </p:cNvPicPr>
            <p:nvPr/>
          </p:nvPicPr>
          <p:blipFill rotWithShape="1">
            <a:blip r:embed="rId4">
              <a:extLst>
                <a:ext uri="{28A0092B-C50C-407E-A947-70E740481C1C}">
                  <a14:useLocalDpi xmlns:a14="http://schemas.microsoft.com/office/drawing/2010/main" val="0"/>
                </a:ext>
              </a:extLst>
            </a:blip>
            <a:srcRect t="50000" r="60440" b="220"/>
            <a:stretch/>
          </p:blipFill>
          <p:spPr>
            <a:xfrm>
              <a:off x="6637021" y="926510"/>
              <a:ext cx="1706880" cy="2316007"/>
            </a:xfrm>
            <a:prstGeom prst="rect">
              <a:avLst/>
            </a:prstGeom>
          </p:spPr>
        </p:pic>
        <p:pic>
          <p:nvPicPr>
            <p:cNvPr id="19" name="Immagine 18" descr="Immagine che contiene schermata, arte&#10;&#10;Descrizione generata automaticamente">
              <a:extLst>
                <a:ext uri="{FF2B5EF4-FFF2-40B4-BE49-F238E27FC236}">
                  <a16:creationId xmlns:a16="http://schemas.microsoft.com/office/drawing/2014/main" id="{AD6C5C6A-E808-4645-8C58-1FBBCE473D23}"/>
                </a:ext>
              </a:extLst>
            </p:cNvPr>
            <p:cNvPicPr>
              <a:picLocks noChangeAspect="1"/>
            </p:cNvPicPr>
            <p:nvPr/>
          </p:nvPicPr>
          <p:blipFill rotWithShape="1">
            <a:blip r:embed="rId4">
              <a:extLst>
                <a:ext uri="{28A0092B-C50C-407E-A947-70E740481C1C}">
                  <a14:useLocalDpi xmlns:a14="http://schemas.microsoft.com/office/drawing/2010/main" val="0"/>
                </a:ext>
              </a:extLst>
            </a:blip>
            <a:srcRect l="27603" t="1144" r="48036" b="49296"/>
            <a:stretch/>
          </p:blipFill>
          <p:spPr>
            <a:xfrm>
              <a:off x="6637020" y="3058986"/>
              <a:ext cx="1052968" cy="2309917"/>
            </a:xfrm>
            <a:prstGeom prst="rect">
              <a:avLst/>
            </a:prstGeom>
          </p:spPr>
        </p:pic>
        <p:pic>
          <p:nvPicPr>
            <p:cNvPr id="21" name="Immagine 20" descr="Immagine che contiene schermata, arte&#10;&#10;Descrizione generata automaticamente">
              <a:extLst>
                <a:ext uri="{FF2B5EF4-FFF2-40B4-BE49-F238E27FC236}">
                  <a16:creationId xmlns:a16="http://schemas.microsoft.com/office/drawing/2014/main" id="{564F58E3-D975-4D1A-9024-35D95F393BE5}"/>
                </a:ext>
              </a:extLst>
            </p:cNvPr>
            <p:cNvPicPr>
              <a:picLocks noChangeAspect="1"/>
            </p:cNvPicPr>
            <p:nvPr/>
          </p:nvPicPr>
          <p:blipFill rotWithShape="1">
            <a:blip r:embed="rId4">
              <a:extLst>
                <a:ext uri="{28A0092B-C50C-407E-A947-70E740481C1C}">
                  <a14:useLocalDpi xmlns:a14="http://schemas.microsoft.com/office/drawing/2010/main" val="0"/>
                </a:ext>
              </a:extLst>
            </a:blip>
            <a:srcRect l="42361" t="50000" r="42628" b="220"/>
            <a:stretch/>
          </p:blipFill>
          <p:spPr>
            <a:xfrm>
              <a:off x="7861623" y="2999150"/>
              <a:ext cx="647654" cy="2316007"/>
            </a:xfrm>
            <a:prstGeom prst="rect">
              <a:avLst/>
            </a:prstGeom>
          </p:spPr>
        </p:pic>
      </p:grpSp>
    </p:spTree>
    <p:extLst>
      <p:ext uri="{BB962C8B-B14F-4D97-AF65-F5344CB8AC3E}">
        <p14:creationId xmlns:p14="http://schemas.microsoft.com/office/powerpoint/2010/main" val="21937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Phenotipic</a:t>
            </a:r>
            <a:r>
              <a:rPr lang="en-GB" dirty="0"/>
              <a:t> diversity</a:t>
            </a:r>
          </a:p>
        </p:txBody>
      </p:sp>
      <p:pic>
        <p:nvPicPr>
          <p:cNvPr id="11" name="Immagine 10">
            <a:extLst>
              <a:ext uri="{FF2B5EF4-FFF2-40B4-BE49-F238E27FC236}">
                <a16:creationId xmlns:a16="http://schemas.microsoft.com/office/drawing/2014/main" id="{CE7EB560-1C8E-46A4-8E66-B003FDFD37A6}"/>
              </a:ext>
            </a:extLst>
          </p:cNvPr>
          <p:cNvPicPr>
            <a:picLocks noChangeAspect="1"/>
          </p:cNvPicPr>
          <p:nvPr/>
        </p:nvPicPr>
        <p:blipFill>
          <a:blip r:embed="rId2"/>
          <a:stretch>
            <a:fillRect/>
          </a:stretch>
        </p:blipFill>
        <p:spPr>
          <a:xfrm rot="21088616">
            <a:off x="777926" y="1138453"/>
            <a:ext cx="2917089" cy="3059676"/>
          </a:xfrm>
          <a:prstGeom prst="rect">
            <a:avLst/>
          </a:prstGeom>
        </p:spPr>
      </p:pic>
      <p:sp>
        <p:nvSpPr>
          <p:cNvPr id="12" name="Google Shape;815;p69">
            <a:extLst>
              <a:ext uri="{FF2B5EF4-FFF2-40B4-BE49-F238E27FC236}">
                <a16:creationId xmlns:a16="http://schemas.microsoft.com/office/drawing/2014/main" id="{2F9A470E-2D0F-4D48-B4C7-C4389CB916E3}"/>
              </a:ext>
            </a:extLst>
          </p:cNvPr>
          <p:cNvSpPr/>
          <p:nvPr/>
        </p:nvSpPr>
        <p:spPr>
          <a:xfrm rot="5798826" flipH="1">
            <a:off x="689135" y="1082481"/>
            <a:ext cx="3180229" cy="3052546"/>
          </a:xfrm>
          <a:custGeom>
            <a:avLst/>
            <a:gdLst/>
            <a:ahLst/>
            <a:cxnLst/>
            <a:rect l="l" t="t" r="r" b="b"/>
            <a:pathLst>
              <a:path w="49400" h="45364" extrusionOk="0">
                <a:moveTo>
                  <a:pt x="14184" y="2711"/>
                </a:moveTo>
                <a:cubicBezTo>
                  <a:pt x="9663" y="5563"/>
                  <a:pt x="2430" y="12657"/>
                  <a:pt x="830" y="17734"/>
                </a:cubicBezTo>
                <a:cubicBezTo>
                  <a:pt x="-770" y="22811"/>
                  <a:pt x="-74" y="28585"/>
                  <a:pt x="4586" y="33175"/>
                </a:cubicBezTo>
                <a:cubicBezTo>
                  <a:pt x="9246" y="37766"/>
                  <a:pt x="21627" y="44929"/>
                  <a:pt x="28791" y="45277"/>
                </a:cubicBezTo>
                <a:cubicBezTo>
                  <a:pt x="35955" y="45625"/>
                  <a:pt x="44649" y="41244"/>
                  <a:pt x="47570" y="35262"/>
                </a:cubicBezTo>
                <a:cubicBezTo>
                  <a:pt x="50491" y="29281"/>
                  <a:pt x="49587" y="15161"/>
                  <a:pt x="46318" y="9388"/>
                </a:cubicBezTo>
                <a:cubicBezTo>
                  <a:pt x="43049" y="3615"/>
                  <a:pt x="33312" y="1737"/>
                  <a:pt x="27956" y="624"/>
                </a:cubicBezTo>
                <a:cubicBezTo>
                  <a:pt x="22600" y="-489"/>
                  <a:pt x="18705" y="-141"/>
                  <a:pt x="14184" y="2711"/>
                </a:cubicBezTo>
                <a:close/>
              </a:path>
            </a:pathLst>
          </a:custGeom>
          <a:noFill/>
          <a:ln w="19050" cap="flat" cmpd="sng">
            <a:solidFill>
              <a:schemeClr val="accent4"/>
            </a:solidFill>
            <a:prstDash val="solid"/>
            <a:round/>
            <a:headEnd type="none" w="med" len="med"/>
            <a:tailEnd type="none" w="med" len="med"/>
          </a:ln>
        </p:spPr>
      </p:sp>
      <p:graphicFrame>
        <p:nvGraphicFramePr>
          <p:cNvPr id="5" name="Grafico 4">
            <a:extLst>
              <a:ext uri="{FF2B5EF4-FFF2-40B4-BE49-F238E27FC236}">
                <a16:creationId xmlns:a16="http://schemas.microsoft.com/office/drawing/2014/main" id="{D8477529-1B06-4EA7-8F9F-C54403FDFA7C}"/>
              </a:ext>
            </a:extLst>
          </p:cNvPr>
          <p:cNvGraphicFramePr/>
          <p:nvPr>
            <p:extLst/>
          </p:nvPr>
        </p:nvGraphicFramePr>
        <p:xfrm>
          <a:off x="3905641" y="1065090"/>
          <a:ext cx="4583871" cy="36271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777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err="1"/>
              <a:t>Phenotipic</a:t>
            </a:r>
            <a:r>
              <a:rPr lang="en-GB" dirty="0"/>
              <a:t> diversity</a:t>
            </a:r>
          </a:p>
        </p:txBody>
      </p:sp>
      <p:pic>
        <p:nvPicPr>
          <p:cNvPr id="13" name="Immagine 12" descr="Immagine che contiene cerchio&#10;&#10;Descrizione generata automaticamente">
            <a:extLst>
              <a:ext uri="{FF2B5EF4-FFF2-40B4-BE49-F238E27FC236}">
                <a16:creationId xmlns:a16="http://schemas.microsoft.com/office/drawing/2014/main" id="{2D618E0F-F122-4B2D-A91B-4F1C18589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0580" y="1370023"/>
            <a:ext cx="4163744" cy="3122810"/>
          </a:xfrm>
          <a:prstGeom prst="rect">
            <a:avLst/>
          </a:prstGeom>
        </p:spPr>
      </p:pic>
      <p:graphicFrame>
        <p:nvGraphicFramePr>
          <p:cNvPr id="8" name="Grafico 7"/>
          <p:cNvGraphicFramePr/>
          <p:nvPr/>
        </p:nvGraphicFramePr>
        <p:xfrm>
          <a:off x="4994324" y="963062"/>
          <a:ext cx="3716539" cy="393673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2159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61583" y="1866940"/>
            <a:ext cx="7704000" cy="1702482"/>
          </a:xfrm>
        </p:spPr>
        <p:txBody>
          <a:bodyPr/>
          <a:lstStyle/>
          <a:p>
            <a:r>
              <a:rPr lang="en-GB" dirty="0" smtClean="0"/>
              <a:t>The catalogue is organised into 7 sections</a:t>
            </a:r>
            <a:br>
              <a:rPr lang="en-GB" dirty="0" smtClean="0"/>
            </a:br>
            <a:r>
              <a:rPr lang="en-GB" dirty="0" smtClean="0"/>
              <a:t/>
            </a:r>
            <a:br>
              <a:rPr lang="en-GB" dirty="0" smtClean="0"/>
            </a:br>
            <a:r>
              <a:rPr lang="en-GB" dirty="0"/>
              <a:t/>
            </a:r>
            <a:br>
              <a:rPr lang="en-GB" dirty="0"/>
            </a:br>
            <a:r>
              <a:rPr lang="en-GB" dirty="0" smtClean="0"/>
              <a:t/>
            </a:r>
            <a:br>
              <a:rPr lang="en-GB" dirty="0" smtClean="0"/>
            </a:br>
            <a:r>
              <a:rPr lang="en-GB" dirty="0" smtClean="0"/>
              <a:t>These reflects </a:t>
            </a:r>
            <a:r>
              <a:rPr lang="en-GB" dirty="0"/>
              <a:t>the different </a:t>
            </a:r>
            <a:r>
              <a:rPr lang="en-GB" dirty="0" smtClean="0"/>
              <a:t>ways the </a:t>
            </a:r>
            <a:r>
              <a:rPr lang="en-GB" dirty="0"/>
              <a:t>strains were </a:t>
            </a:r>
            <a:r>
              <a:rPr lang="en-GB" dirty="0" smtClean="0"/>
              <a:t>acquired</a:t>
            </a:r>
            <a:endParaRPr lang="en-GB" dirty="0"/>
          </a:p>
        </p:txBody>
      </p:sp>
      <p:sp>
        <p:nvSpPr>
          <p:cNvPr id="5" name="Google Shape;3635;p121"/>
          <p:cNvSpPr/>
          <p:nvPr/>
        </p:nvSpPr>
        <p:spPr>
          <a:xfrm rot="17180618">
            <a:off x="-714443" y="206544"/>
            <a:ext cx="4396790" cy="2564698"/>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6" name="Google Shape;3636;p121"/>
          <p:cNvSpPr/>
          <p:nvPr/>
        </p:nvSpPr>
        <p:spPr>
          <a:xfrm rot="6402164">
            <a:off x="6695339" y="3284083"/>
            <a:ext cx="2759764" cy="1609802"/>
          </a:xfrm>
          <a:custGeom>
            <a:avLst/>
            <a:gdLst/>
            <a:ahLst/>
            <a:cxnLst/>
            <a:rect l="l" t="t" r="r" b="b"/>
            <a:pathLst>
              <a:path w="175870" h="102587" extrusionOk="0">
                <a:moveTo>
                  <a:pt x="6586" y="1"/>
                </a:moveTo>
                <a:cubicBezTo>
                  <a:pt x="6410" y="1"/>
                  <a:pt x="6249" y="128"/>
                  <a:pt x="6209" y="306"/>
                </a:cubicBezTo>
                <a:cubicBezTo>
                  <a:pt x="6187" y="398"/>
                  <a:pt x="4429" y="9254"/>
                  <a:pt x="3950" y="19571"/>
                </a:cubicBezTo>
                <a:cubicBezTo>
                  <a:pt x="3311" y="33472"/>
                  <a:pt x="5228" y="43218"/>
                  <a:pt x="9610" y="48582"/>
                </a:cubicBezTo>
                <a:cubicBezTo>
                  <a:pt x="12144" y="51686"/>
                  <a:pt x="15522" y="53261"/>
                  <a:pt x="19631" y="53261"/>
                </a:cubicBezTo>
                <a:cubicBezTo>
                  <a:pt x="30495" y="53261"/>
                  <a:pt x="40424" y="46733"/>
                  <a:pt x="50901" y="39817"/>
                </a:cubicBezTo>
                <a:cubicBezTo>
                  <a:pt x="61885" y="32569"/>
                  <a:pt x="73193" y="25123"/>
                  <a:pt x="86143" y="25123"/>
                </a:cubicBezTo>
                <a:cubicBezTo>
                  <a:pt x="87753" y="25123"/>
                  <a:pt x="89388" y="25238"/>
                  <a:pt x="91051" y="25483"/>
                </a:cubicBezTo>
                <a:cubicBezTo>
                  <a:pt x="101391" y="27035"/>
                  <a:pt x="106664" y="39931"/>
                  <a:pt x="112781" y="54882"/>
                </a:cubicBezTo>
                <a:cubicBezTo>
                  <a:pt x="117711" y="66979"/>
                  <a:pt x="123326" y="80697"/>
                  <a:pt x="132684" y="90192"/>
                </a:cubicBezTo>
                <a:cubicBezTo>
                  <a:pt x="140833" y="98478"/>
                  <a:pt x="150808" y="102586"/>
                  <a:pt x="162996" y="102586"/>
                </a:cubicBezTo>
                <a:cubicBezTo>
                  <a:pt x="166922" y="102586"/>
                  <a:pt x="171122" y="102153"/>
                  <a:pt x="175527" y="101285"/>
                </a:cubicBezTo>
                <a:cubicBezTo>
                  <a:pt x="175733" y="101240"/>
                  <a:pt x="175870" y="101057"/>
                  <a:pt x="175824" y="100852"/>
                </a:cubicBezTo>
                <a:cubicBezTo>
                  <a:pt x="175803" y="100661"/>
                  <a:pt x="175625" y="100530"/>
                  <a:pt x="175435" y="100530"/>
                </a:cubicBezTo>
                <a:cubicBezTo>
                  <a:pt x="175421" y="100530"/>
                  <a:pt x="175406" y="100531"/>
                  <a:pt x="175391" y="100532"/>
                </a:cubicBezTo>
                <a:cubicBezTo>
                  <a:pt x="171017" y="101386"/>
                  <a:pt x="166885" y="101814"/>
                  <a:pt x="162983" y="101814"/>
                </a:cubicBezTo>
                <a:cubicBezTo>
                  <a:pt x="151021" y="101814"/>
                  <a:pt x="141218" y="97791"/>
                  <a:pt x="133232" y="89667"/>
                </a:cubicBezTo>
                <a:cubicBezTo>
                  <a:pt x="123988" y="80263"/>
                  <a:pt x="118396" y="66614"/>
                  <a:pt x="113488" y="54585"/>
                </a:cubicBezTo>
                <a:cubicBezTo>
                  <a:pt x="107280" y="39429"/>
                  <a:pt x="101916" y="26327"/>
                  <a:pt x="91165" y="24729"/>
                </a:cubicBezTo>
                <a:cubicBezTo>
                  <a:pt x="89458" y="24478"/>
                  <a:pt x="87781" y="24359"/>
                  <a:pt x="86131" y="24359"/>
                </a:cubicBezTo>
                <a:cubicBezTo>
                  <a:pt x="72980" y="24359"/>
                  <a:pt x="61564" y="31877"/>
                  <a:pt x="50490" y="39178"/>
                </a:cubicBezTo>
                <a:cubicBezTo>
                  <a:pt x="40105" y="46025"/>
                  <a:pt x="30267" y="52508"/>
                  <a:pt x="19631" y="52508"/>
                </a:cubicBezTo>
                <a:cubicBezTo>
                  <a:pt x="15750" y="52508"/>
                  <a:pt x="12578" y="51024"/>
                  <a:pt x="10204" y="48103"/>
                </a:cubicBezTo>
                <a:cubicBezTo>
                  <a:pt x="1" y="35640"/>
                  <a:pt x="6894" y="809"/>
                  <a:pt x="6963" y="466"/>
                </a:cubicBezTo>
                <a:cubicBezTo>
                  <a:pt x="7008" y="261"/>
                  <a:pt x="6871" y="55"/>
                  <a:pt x="6666" y="10"/>
                </a:cubicBezTo>
                <a:cubicBezTo>
                  <a:pt x="6639" y="4"/>
                  <a:pt x="6612" y="1"/>
                  <a:pt x="65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ea typeface="Nunito"/>
              <a:cs typeface="Calibri" panose="020F0502020204030204" pitchFamily="34" charset="0"/>
              <a:sym typeface="Nunito"/>
            </a:endParaRPr>
          </a:p>
        </p:txBody>
      </p:sp>
      <p:grpSp>
        <p:nvGrpSpPr>
          <p:cNvPr id="7" name="Google Shape;3645;p121"/>
          <p:cNvGrpSpPr/>
          <p:nvPr/>
        </p:nvGrpSpPr>
        <p:grpSpPr>
          <a:xfrm rot="10800000">
            <a:off x="7797450" y="51438"/>
            <a:ext cx="1130465" cy="1294452"/>
            <a:chOff x="7852208" y="207243"/>
            <a:chExt cx="1130465" cy="1294452"/>
          </a:xfrm>
        </p:grpSpPr>
        <p:sp>
          <p:nvSpPr>
            <p:cNvPr id="8" name="Google Shape;3646;p121"/>
            <p:cNvSpPr/>
            <p:nvPr/>
          </p:nvSpPr>
          <p:spPr>
            <a:xfrm rot="4411677" flipH="1">
              <a:off x="8651511" y="1388008"/>
              <a:ext cx="120707" cy="86962"/>
            </a:xfrm>
            <a:custGeom>
              <a:avLst/>
              <a:gdLst/>
              <a:ahLst/>
              <a:cxnLst/>
              <a:rect l="l" t="t" r="r" b="b"/>
              <a:pathLst>
                <a:path w="4432" h="3193" extrusionOk="0">
                  <a:moveTo>
                    <a:pt x="1801" y="1"/>
                  </a:moveTo>
                  <a:cubicBezTo>
                    <a:pt x="1422" y="1"/>
                    <a:pt x="1044" y="135"/>
                    <a:pt x="731" y="454"/>
                  </a:cubicBezTo>
                  <a:cubicBezTo>
                    <a:pt x="0" y="1166"/>
                    <a:pt x="1081" y="3192"/>
                    <a:pt x="2325" y="3192"/>
                  </a:cubicBezTo>
                  <a:cubicBezTo>
                    <a:pt x="2637" y="3192"/>
                    <a:pt x="2958" y="3066"/>
                    <a:pt x="3264" y="2760"/>
                  </a:cubicBezTo>
                  <a:cubicBezTo>
                    <a:pt x="4431" y="1592"/>
                    <a:pt x="3105" y="1"/>
                    <a:pt x="18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9" name="Google Shape;3647;p121"/>
            <p:cNvSpPr/>
            <p:nvPr/>
          </p:nvSpPr>
          <p:spPr>
            <a:xfrm rot="4411677" flipH="1">
              <a:off x="8865502" y="1014328"/>
              <a:ext cx="112536" cy="93744"/>
            </a:xfrm>
            <a:custGeom>
              <a:avLst/>
              <a:gdLst/>
              <a:ahLst/>
              <a:cxnLst/>
              <a:rect l="l" t="t" r="r" b="b"/>
              <a:pathLst>
                <a:path w="4132" h="3442" extrusionOk="0">
                  <a:moveTo>
                    <a:pt x="2019" y="0"/>
                  </a:moveTo>
                  <a:cubicBezTo>
                    <a:pt x="1002" y="0"/>
                    <a:pt x="0" y="555"/>
                    <a:pt x="0" y="1713"/>
                  </a:cubicBezTo>
                  <a:cubicBezTo>
                    <a:pt x="0" y="2882"/>
                    <a:pt x="1003" y="3442"/>
                    <a:pt x="2020" y="3442"/>
                  </a:cubicBezTo>
                  <a:cubicBezTo>
                    <a:pt x="3068" y="3442"/>
                    <a:pt x="4131" y="2848"/>
                    <a:pt x="4131" y="1713"/>
                  </a:cubicBezTo>
                  <a:cubicBezTo>
                    <a:pt x="4131" y="589"/>
                    <a:pt x="3067" y="0"/>
                    <a:pt x="20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0" name="Google Shape;3648;p121"/>
            <p:cNvSpPr/>
            <p:nvPr/>
          </p:nvSpPr>
          <p:spPr>
            <a:xfrm rot="4411677" flipH="1">
              <a:off x="8730576" y="436004"/>
              <a:ext cx="112291" cy="74734"/>
            </a:xfrm>
            <a:custGeom>
              <a:avLst/>
              <a:gdLst/>
              <a:ahLst/>
              <a:cxnLst/>
              <a:rect l="l" t="t" r="r" b="b"/>
              <a:pathLst>
                <a:path w="4123" h="2744" extrusionOk="0">
                  <a:moveTo>
                    <a:pt x="1601" y="0"/>
                  </a:moveTo>
                  <a:cubicBezTo>
                    <a:pt x="726" y="0"/>
                    <a:pt x="0" y="532"/>
                    <a:pt x="308" y="1816"/>
                  </a:cubicBezTo>
                  <a:cubicBezTo>
                    <a:pt x="477" y="2488"/>
                    <a:pt x="941" y="2743"/>
                    <a:pt x="1467" y="2743"/>
                  </a:cubicBezTo>
                  <a:cubicBezTo>
                    <a:pt x="2639" y="2743"/>
                    <a:pt x="4122" y="1476"/>
                    <a:pt x="3366" y="720"/>
                  </a:cubicBezTo>
                  <a:cubicBezTo>
                    <a:pt x="2912" y="266"/>
                    <a:pt x="2220"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1" name="Google Shape;3649;p121"/>
            <p:cNvSpPr/>
            <p:nvPr/>
          </p:nvSpPr>
          <p:spPr>
            <a:xfrm rot="4411677" flipH="1">
              <a:off x="8298828" y="304469"/>
              <a:ext cx="144129" cy="110112"/>
            </a:xfrm>
            <a:custGeom>
              <a:avLst/>
              <a:gdLst/>
              <a:ahLst/>
              <a:cxnLst/>
              <a:rect l="l" t="t" r="r" b="b"/>
              <a:pathLst>
                <a:path w="5292" h="4043" extrusionOk="0">
                  <a:moveTo>
                    <a:pt x="2314" y="0"/>
                  </a:moveTo>
                  <a:cubicBezTo>
                    <a:pt x="1456" y="0"/>
                    <a:pt x="683" y="415"/>
                    <a:pt x="429" y="1404"/>
                  </a:cubicBezTo>
                  <a:cubicBezTo>
                    <a:pt x="0" y="3094"/>
                    <a:pt x="1754" y="4043"/>
                    <a:pt x="3273" y="4043"/>
                  </a:cubicBezTo>
                  <a:cubicBezTo>
                    <a:pt x="4340" y="4043"/>
                    <a:pt x="5291" y="3575"/>
                    <a:pt x="5291" y="2568"/>
                  </a:cubicBezTo>
                  <a:cubicBezTo>
                    <a:pt x="5291" y="1076"/>
                    <a:pt x="3693" y="0"/>
                    <a:pt x="2314" y="0"/>
                  </a:cubicBezTo>
                  <a:close/>
                </a:path>
              </a:pathLst>
            </a:custGeom>
            <a:solidFill>
              <a:srgbClr val="FBB9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2" name="Google Shape;3650;p121"/>
            <p:cNvSpPr/>
            <p:nvPr/>
          </p:nvSpPr>
          <p:spPr>
            <a:xfrm rot="4411677" flipH="1">
              <a:off x="8474155" y="965386"/>
              <a:ext cx="98238" cy="71384"/>
            </a:xfrm>
            <a:custGeom>
              <a:avLst/>
              <a:gdLst/>
              <a:ahLst/>
              <a:cxnLst/>
              <a:rect l="l" t="t" r="r" b="b"/>
              <a:pathLst>
                <a:path w="3607" h="2621" extrusionOk="0">
                  <a:moveTo>
                    <a:pt x="1859" y="0"/>
                  </a:moveTo>
                  <a:cubicBezTo>
                    <a:pt x="939" y="0"/>
                    <a:pt x="0" y="435"/>
                    <a:pt x="0" y="1250"/>
                  </a:cubicBezTo>
                  <a:cubicBezTo>
                    <a:pt x="0" y="2180"/>
                    <a:pt x="868" y="2620"/>
                    <a:pt x="1753" y="2620"/>
                  </a:cubicBezTo>
                  <a:cubicBezTo>
                    <a:pt x="2671" y="2620"/>
                    <a:pt x="3607" y="2146"/>
                    <a:pt x="3607" y="1250"/>
                  </a:cubicBezTo>
                  <a:cubicBezTo>
                    <a:pt x="3607" y="401"/>
                    <a:pt x="2742" y="0"/>
                    <a:pt x="18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3" name="Google Shape;3651;p121"/>
            <p:cNvSpPr/>
            <p:nvPr/>
          </p:nvSpPr>
          <p:spPr>
            <a:xfrm rot="4411677" flipH="1">
              <a:off x="8072404" y="617423"/>
              <a:ext cx="162976" cy="101397"/>
            </a:xfrm>
            <a:custGeom>
              <a:avLst/>
              <a:gdLst/>
              <a:ahLst/>
              <a:cxnLst/>
              <a:rect l="l" t="t" r="r" b="b"/>
              <a:pathLst>
                <a:path w="5984" h="3723" extrusionOk="0">
                  <a:moveTo>
                    <a:pt x="2654" y="0"/>
                  </a:moveTo>
                  <a:cubicBezTo>
                    <a:pt x="2416" y="0"/>
                    <a:pt x="2181" y="37"/>
                    <a:pt x="1963" y="114"/>
                  </a:cubicBezTo>
                  <a:cubicBezTo>
                    <a:pt x="1" y="824"/>
                    <a:pt x="1588" y="3723"/>
                    <a:pt x="3256" y="3723"/>
                  </a:cubicBezTo>
                  <a:cubicBezTo>
                    <a:pt x="3625" y="3723"/>
                    <a:pt x="3998" y="3581"/>
                    <a:pt x="4337" y="3241"/>
                  </a:cubicBezTo>
                  <a:cubicBezTo>
                    <a:pt x="5983" y="1595"/>
                    <a:pt x="4234" y="0"/>
                    <a:pt x="2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sp>
          <p:nvSpPr>
            <p:cNvPr id="14" name="Google Shape;3652;p121"/>
            <p:cNvSpPr/>
            <p:nvPr/>
          </p:nvSpPr>
          <p:spPr>
            <a:xfrm rot="4411677" flipH="1">
              <a:off x="7848553" y="234593"/>
              <a:ext cx="116213" cy="79200"/>
            </a:xfrm>
            <a:custGeom>
              <a:avLst/>
              <a:gdLst/>
              <a:ahLst/>
              <a:cxnLst/>
              <a:rect l="l" t="t" r="r" b="b"/>
              <a:pathLst>
                <a:path w="4267" h="2908" extrusionOk="0">
                  <a:moveTo>
                    <a:pt x="2350" y="1"/>
                  </a:moveTo>
                  <a:cubicBezTo>
                    <a:pt x="2148" y="1"/>
                    <a:pt x="1926" y="39"/>
                    <a:pt x="1689" y="125"/>
                  </a:cubicBezTo>
                  <a:cubicBezTo>
                    <a:pt x="0" y="721"/>
                    <a:pt x="507" y="2908"/>
                    <a:pt x="1917" y="2908"/>
                  </a:cubicBezTo>
                  <a:cubicBezTo>
                    <a:pt x="2126" y="2908"/>
                    <a:pt x="2356" y="2859"/>
                    <a:pt x="2602" y="2750"/>
                  </a:cubicBezTo>
                  <a:cubicBezTo>
                    <a:pt x="4267" y="2028"/>
                    <a:pt x="3816" y="1"/>
                    <a:pt x="2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Calibri Light" panose="020F0302020204030204" pitchFamily="34" charset="0"/>
                <a:cs typeface="Calibri" panose="020F0502020204030204" pitchFamily="34" charset="0"/>
              </a:endParaRPr>
            </a:p>
          </p:txBody>
        </p:sp>
      </p:grpSp>
      <p:sp>
        <p:nvSpPr>
          <p:cNvPr id="15" name="Rettangolo 14"/>
          <p:cNvSpPr/>
          <p:nvPr/>
        </p:nvSpPr>
        <p:spPr>
          <a:xfrm>
            <a:off x="994158" y="2358630"/>
            <a:ext cx="598567" cy="577893"/>
          </a:xfrm>
          <a:prstGeom prst="rect">
            <a:avLst/>
          </a:prstGeom>
          <a:solidFill>
            <a:srgbClr val="D6E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ttangolo 15"/>
          <p:cNvSpPr/>
          <p:nvPr/>
        </p:nvSpPr>
        <p:spPr>
          <a:xfrm>
            <a:off x="960293" y="2284369"/>
            <a:ext cx="598567" cy="577893"/>
          </a:xfrm>
          <a:prstGeom prst="rect">
            <a:avLst/>
          </a:prstGeom>
          <a:solidFill>
            <a:srgbClr val="B5D4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ttangolo 16"/>
          <p:cNvSpPr/>
          <p:nvPr/>
        </p:nvSpPr>
        <p:spPr>
          <a:xfrm>
            <a:off x="2096819" y="2358630"/>
            <a:ext cx="598567" cy="577893"/>
          </a:xfrm>
          <a:prstGeom prst="rect">
            <a:avLst/>
          </a:prstGeom>
          <a:solidFill>
            <a:srgbClr val="E7D2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ttangolo 17"/>
          <p:cNvSpPr/>
          <p:nvPr/>
        </p:nvSpPr>
        <p:spPr>
          <a:xfrm>
            <a:off x="2062954" y="2284369"/>
            <a:ext cx="598567" cy="577893"/>
          </a:xfrm>
          <a:prstGeom prst="rect">
            <a:avLst/>
          </a:prstGeom>
          <a:solidFill>
            <a:srgbClr val="E1B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ttangolo 18"/>
          <p:cNvSpPr/>
          <p:nvPr/>
        </p:nvSpPr>
        <p:spPr>
          <a:xfrm>
            <a:off x="3199481" y="2358630"/>
            <a:ext cx="598567" cy="577893"/>
          </a:xfrm>
          <a:prstGeom prst="rect">
            <a:avLst/>
          </a:prstGeom>
          <a:solidFill>
            <a:srgbClr val="F9E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ttangolo 19"/>
          <p:cNvSpPr/>
          <p:nvPr/>
        </p:nvSpPr>
        <p:spPr>
          <a:xfrm>
            <a:off x="3165615" y="2284369"/>
            <a:ext cx="598567" cy="577893"/>
          </a:xfrm>
          <a:prstGeom prst="rect">
            <a:avLst/>
          </a:prstGeom>
          <a:solidFill>
            <a:srgbClr val="F3D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ttangolo 20"/>
          <p:cNvSpPr/>
          <p:nvPr/>
        </p:nvSpPr>
        <p:spPr>
          <a:xfrm>
            <a:off x="4302143" y="2358630"/>
            <a:ext cx="598567" cy="577893"/>
          </a:xfrm>
          <a:prstGeom prst="rect">
            <a:avLst/>
          </a:prstGeom>
          <a:solidFill>
            <a:srgbClr val="F7CA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ttangolo 21"/>
          <p:cNvSpPr/>
          <p:nvPr/>
        </p:nvSpPr>
        <p:spPr>
          <a:xfrm>
            <a:off x="4268276" y="2284369"/>
            <a:ext cx="598567" cy="577893"/>
          </a:xfrm>
          <a:prstGeom prst="rect">
            <a:avLst/>
          </a:prstGeom>
          <a:solidFill>
            <a:srgbClr val="EA9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ttangolo 22"/>
          <p:cNvSpPr/>
          <p:nvPr/>
        </p:nvSpPr>
        <p:spPr>
          <a:xfrm>
            <a:off x="5404805" y="2358630"/>
            <a:ext cx="598567" cy="577893"/>
          </a:xfrm>
          <a:prstGeom prst="rect">
            <a:avLst/>
          </a:prstGeom>
          <a:solidFill>
            <a:srgbClr val="CFB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ttangolo 23"/>
          <p:cNvSpPr/>
          <p:nvPr/>
        </p:nvSpPr>
        <p:spPr>
          <a:xfrm>
            <a:off x="5370937" y="2284369"/>
            <a:ext cx="598567" cy="577893"/>
          </a:xfrm>
          <a:prstGeom prst="rect">
            <a:avLst/>
          </a:prstGeom>
          <a:solidFill>
            <a:srgbClr val="AF9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ttangolo 24"/>
          <p:cNvSpPr/>
          <p:nvPr/>
        </p:nvSpPr>
        <p:spPr>
          <a:xfrm>
            <a:off x="6507467" y="2358630"/>
            <a:ext cx="598567" cy="577893"/>
          </a:xfrm>
          <a:prstGeom prst="rect">
            <a:avLst/>
          </a:prstGeom>
          <a:solidFill>
            <a:srgbClr val="C7E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ttangolo 25"/>
          <p:cNvSpPr/>
          <p:nvPr/>
        </p:nvSpPr>
        <p:spPr>
          <a:xfrm>
            <a:off x="6473598" y="2284369"/>
            <a:ext cx="598567" cy="577893"/>
          </a:xfrm>
          <a:prstGeom prst="rect">
            <a:avLst/>
          </a:prstGeom>
          <a:solidFill>
            <a:srgbClr val="9ED1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ttangolo 26"/>
          <p:cNvSpPr/>
          <p:nvPr/>
        </p:nvSpPr>
        <p:spPr>
          <a:xfrm>
            <a:off x="7610127" y="2358630"/>
            <a:ext cx="598567" cy="577893"/>
          </a:xfrm>
          <a:prstGeom prst="rect">
            <a:avLst/>
          </a:prstGeom>
          <a:solidFill>
            <a:srgbClr val="D7D5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ttangolo 27"/>
          <p:cNvSpPr/>
          <p:nvPr/>
        </p:nvSpPr>
        <p:spPr>
          <a:xfrm>
            <a:off x="7576262" y="2284369"/>
            <a:ext cx="598567" cy="577893"/>
          </a:xfrm>
          <a:prstGeom prst="rect">
            <a:avLst/>
          </a:prstGeom>
          <a:solidFill>
            <a:srgbClr val="8D8F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84106939"/>
      </p:ext>
    </p:extLst>
  </p:cSld>
  <p:clrMapOvr>
    <a:masterClrMapping/>
  </p:clrMapOvr>
  <p:timing>
    <p:tnLst>
      <p:par>
        <p:cTn id="1" dur="indefinite" restart="never" nodeType="tmRoot"/>
      </p:par>
    </p:tnLst>
  </p:timing>
</p:sld>
</file>

<file path=ppt/theme/theme1.xml><?xml version="1.0" encoding="utf-8"?>
<a:theme xmlns:a="http://schemas.openxmlformats.org/drawingml/2006/main" name="Minimalist New Yorker Aesthetic MK Plan XL by Slidesgo">
  <a:themeElements>
    <a:clrScheme name="Simple Light">
      <a:dk1>
        <a:srgbClr val="191919"/>
      </a:dk1>
      <a:lt1>
        <a:srgbClr val="FFFFFF"/>
      </a:lt1>
      <a:dk2>
        <a:srgbClr val="F2F2F2"/>
      </a:dk2>
      <a:lt2>
        <a:srgbClr val="FBB929"/>
      </a:lt2>
      <a:accent1>
        <a:srgbClr val="BAC2A7"/>
      </a:accent1>
      <a:accent2>
        <a:srgbClr val="9E9E9E"/>
      </a:accent2>
      <a:accent3>
        <a:srgbClr val="FFE8D4"/>
      </a:accent3>
      <a:accent4>
        <a:srgbClr val="A4AD8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7842</TotalTime>
  <Words>1323</Words>
  <Application>Microsoft Office PowerPoint</Application>
  <PresentationFormat>Presentazione su schermo (16:9)</PresentationFormat>
  <Paragraphs>219</Paragraphs>
  <Slides>30</Slides>
  <Notes>9</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30</vt:i4>
      </vt:variant>
    </vt:vector>
  </HeadingPairs>
  <TitlesOfParts>
    <vt:vector size="39" baseType="lpstr">
      <vt:lpstr>Helvetica Neue Light</vt:lpstr>
      <vt:lpstr>Calibri</vt:lpstr>
      <vt:lpstr>Roboto Slab</vt:lpstr>
      <vt:lpstr>Arial</vt:lpstr>
      <vt:lpstr>Calibri Light</vt:lpstr>
      <vt:lpstr>Nunito</vt:lpstr>
      <vt:lpstr>Atkinson Hyperlegible</vt:lpstr>
      <vt:lpstr>Bebas Neue</vt:lpstr>
      <vt:lpstr>Minimalist New Yorker Aesthetic MK Plan XL by Slidesgo</vt:lpstr>
      <vt:lpstr>Presentazione standard di PowerPoint</vt:lpstr>
      <vt:lpstr>History of the strain collection</vt:lpstr>
      <vt:lpstr>What is the catalogue of silkworm strains?</vt:lpstr>
      <vt:lpstr>The catalogue</vt:lpstr>
      <vt:lpstr>Catalogue entries</vt:lpstr>
      <vt:lpstr>Phenotipic diversity</vt:lpstr>
      <vt:lpstr>Phenotipic diversity</vt:lpstr>
      <vt:lpstr>Phenotipic diversity</vt:lpstr>
      <vt:lpstr>The catalogue is organised into 7 sections    These reflects the different ways the strains were acquired</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Strain origin</vt:lpstr>
      <vt:lpstr>Conclusions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Tassoni Luca</dc:creator>
  <cp:lastModifiedBy>Tassoni Luca</cp:lastModifiedBy>
  <cp:revision>70</cp:revision>
  <cp:lastPrinted>2026-02-16T10:36:40Z</cp:lastPrinted>
  <dcterms:modified xsi:type="dcterms:W3CDTF">2026-02-16T11:33:52Z</dcterms:modified>
</cp:coreProperties>
</file>