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6" r:id="rId1"/>
  </p:sldMasterIdLst>
  <p:notesMasterIdLst>
    <p:notesMasterId r:id="rId11"/>
  </p:notesMasterIdLst>
  <p:sldIdLst>
    <p:sldId id="262" r:id="rId2"/>
    <p:sldId id="322" r:id="rId3"/>
    <p:sldId id="317" r:id="rId4"/>
    <p:sldId id="269" r:id="rId5"/>
    <p:sldId id="327" r:id="rId6"/>
    <p:sldId id="318" r:id="rId7"/>
    <p:sldId id="320" r:id="rId8"/>
    <p:sldId id="321" r:id="rId9"/>
    <p:sldId id="315" r:id="rId10"/>
  </p:sldIdLst>
  <p:sldSz cx="9144000" cy="5143500" type="screen16x9"/>
  <p:notesSz cx="6858000" cy="9144000"/>
  <p:embeddedFontLst>
    <p:embeddedFont>
      <p:font typeface="Nunito" pitchFamily="2" charset="77"/>
      <p:regular r:id="rId12"/>
      <p:bold r:id="rId13"/>
      <p:italic r:id="rId14"/>
      <p:boldItalic r:id="rId15"/>
    </p:embeddedFont>
    <p:embeddedFont>
      <p:font typeface="Roboto Slab" pitchFamily="2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929"/>
    <a:srgbClr val="A4A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2B4CBA-C154-4125-9AA1-005D366D2F8A}">
  <a:tblStyle styleId="{C22B4CBA-C154-4125-9AA1-005D366D2F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4"/>
    <p:restoredTop sz="89449" autoAdjust="0"/>
  </p:normalViewPr>
  <p:slideViewPr>
    <p:cSldViewPr snapToGrid="0">
      <p:cViewPr varScale="1">
        <p:scale>
          <a:sx n="124" d="100"/>
          <a:sy n="124" d="100"/>
        </p:scale>
        <p:origin x="123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alibri Light" panose="020F0302020204030204" pitchFamily="34" charset="0"/>
        <a:ea typeface="Helvetica Neue Light" panose="02000403000000020004" pitchFamily="2" charset="0"/>
        <a:cs typeface="Calibri" panose="020F050202020403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Diapositiva titolo di sezione interna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ffd1d1ab8a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ffd1d1ab8a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097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ffd1d1ab8a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ffd1d1ab8a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6" name="Google Shape;1116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>
          <a:extLst>
            <a:ext uri="{FF2B5EF4-FFF2-40B4-BE49-F238E27FC236}">
              <a16:creationId xmlns:a16="http://schemas.microsoft.com/office/drawing/2014/main" id="{1C838B86-BB48-9EB0-E1E2-C0E4F2611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ffd1d1ab8a_0_627:notes">
            <a:extLst>
              <a:ext uri="{FF2B5EF4-FFF2-40B4-BE49-F238E27FC236}">
                <a16:creationId xmlns:a16="http://schemas.microsoft.com/office/drawing/2014/main" id="{322E576C-0367-08C6-BF2E-8B1E71EA49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ffd1d1ab8a_0_627:notes">
            <a:extLst>
              <a:ext uri="{FF2B5EF4-FFF2-40B4-BE49-F238E27FC236}">
                <a16:creationId xmlns:a16="http://schemas.microsoft.com/office/drawing/2014/main" id="{AE4DCC14-DBD7-7CDB-D2AB-B0CC699083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2650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>
          <a:extLst>
            <a:ext uri="{FF2B5EF4-FFF2-40B4-BE49-F238E27FC236}">
              <a16:creationId xmlns:a16="http://schemas.microsoft.com/office/drawing/2014/main" id="{C4C4AE00-1ED2-29DB-890F-3CA5C4630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ffd1d1ab8a_0_627:notes">
            <a:extLst>
              <a:ext uri="{FF2B5EF4-FFF2-40B4-BE49-F238E27FC236}">
                <a16:creationId xmlns:a16="http://schemas.microsoft.com/office/drawing/2014/main" id="{4FB0C508-3B1A-E9D3-351C-78E5423F9A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ffd1d1ab8a_0_627:notes">
            <a:extLst>
              <a:ext uri="{FF2B5EF4-FFF2-40B4-BE49-F238E27FC236}">
                <a16:creationId xmlns:a16="http://schemas.microsoft.com/office/drawing/2014/main" id="{480E3B75-0284-4E42-D785-AC1895193C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7798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>
          <a:extLst>
            <a:ext uri="{FF2B5EF4-FFF2-40B4-BE49-F238E27FC236}">
              <a16:creationId xmlns:a16="http://schemas.microsoft.com/office/drawing/2014/main" id="{3AB31104-43DB-4998-4724-FDA62302A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ffd1d1ab8a_0_627:notes">
            <a:extLst>
              <a:ext uri="{FF2B5EF4-FFF2-40B4-BE49-F238E27FC236}">
                <a16:creationId xmlns:a16="http://schemas.microsoft.com/office/drawing/2014/main" id="{59EB7FB2-72BE-6DEA-7A09-AFBBC294F5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ffd1d1ab8a_0_627:notes">
            <a:extLst>
              <a:ext uri="{FF2B5EF4-FFF2-40B4-BE49-F238E27FC236}">
                <a16:creationId xmlns:a16="http://schemas.microsoft.com/office/drawing/2014/main" id="{0323C6AB-E462-7921-CB22-D75D69AB92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2232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8" name="Google Shape;3618;g54dda1946d_4_2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9" name="Google Shape;3619;g54dda1946d_4_2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Diapositiva per retro copertina - chiusura presentazione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62025" y="2985000"/>
            <a:ext cx="3801600" cy="5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62025" y="1712375"/>
            <a:ext cx="2568820" cy="6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 i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25" name="Google Shape;25;p3"/>
          <p:cNvSpPr/>
          <p:nvPr/>
        </p:nvSpPr>
        <p:spPr>
          <a:xfrm rot="-5400000">
            <a:off x="4280610" y="270248"/>
            <a:ext cx="5141489" cy="458533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i="0" dirty="0">
                <a:solidFill>
                  <a:schemeClr val="hlink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endParaRPr b="0" i="0" dirty="0">
              <a:solidFill>
                <a:schemeClr val="hlink"/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4562025" y="3854750"/>
            <a:ext cx="3801600" cy="3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Calibri Light" panose="020F03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/>
          <p:nvPr/>
        </p:nvSpPr>
        <p:spPr>
          <a:xfrm rot="10800000" flipH="1">
            <a:off x="3641150" y="47"/>
            <a:ext cx="5502802" cy="1829647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i="0" dirty="0">
                <a:solidFill>
                  <a:schemeClr val="hlink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endParaRPr b="0" i="0" dirty="0">
              <a:solidFill>
                <a:schemeClr val="hlink"/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5" name="Google Shape;175;p19"/>
          <p:cNvSpPr/>
          <p:nvPr/>
        </p:nvSpPr>
        <p:spPr>
          <a:xfrm rot="-5400000" flipH="1">
            <a:off x="4560290" y="594755"/>
            <a:ext cx="4808861" cy="4288685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i="0" dirty="0">
                <a:solidFill>
                  <a:schemeClr val="hlink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endParaRPr b="0" i="0" dirty="0">
              <a:solidFill>
                <a:schemeClr val="hlink"/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6" name="Google Shape;176;p19"/>
          <p:cNvSpPr/>
          <p:nvPr/>
        </p:nvSpPr>
        <p:spPr>
          <a:xfrm rot="10800000" flipH="1">
            <a:off x="4707875" y="2983700"/>
            <a:ext cx="4436125" cy="2159800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7" name="Google Shape;177;p19"/>
          <p:cNvSpPr txBox="1">
            <a:spLocks noGrp="1"/>
          </p:cNvSpPr>
          <p:nvPr>
            <p:ph type="title"/>
          </p:nvPr>
        </p:nvSpPr>
        <p:spPr>
          <a:xfrm>
            <a:off x="3051750" y="3924263"/>
            <a:ext cx="53790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178" name="Google Shape;178;p19"/>
          <p:cNvSpPr txBox="1">
            <a:spLocks noGrp="1"/>
          </p:cNvSpPr>
          <p:nvPr>
            <p:ph type="subTitle" idx="1"/>
          </p:nvPr>
        </p:nvSpPr>
        <p:spPr>
          <a:xfrm>
            <a:off x="5077650" y="1736800"/>
            <a:ext cx="3353100" cy="20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 b="0" i="0">
                <a:latin typeface="Calibri Light" panose="020F03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 preserve="1" userDrawn="1">
  <p:cSld name="Title and one full column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/>
          <p:nvPr/>
        </p:nvSpPr>
        <p:spPr>
          <a:xfrm rot="5400000" flipH="1">
            <a:off x="-356042" y="334033"/>
            <a:ext cx="5153277" cy="4485457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i="0" dirty="0">
                <a:solidFill>
                  <a:schemeClr val="hlink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endParaRPr b="0" i="0" dirty="0">
              <a:solidFill>
                <a:schemeClr val="hlink"/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1" name="Google Shape;231;p28"/>
          <p:cNvSpPr/>
          <p:nvPr/>
        </p:nvSpPr>
        <p:spPr>
          <a:xfrm rot="-5400000" flipH="1">
            <a:off x="4227197" y="206579"/>
            <a:ext cx="5221453" cy="4656647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i="0" dirty="0">
                <a:solidFill>
                  <a:schemeClr val="hlink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endParaRPr b="0" i="0" dirty="0">
              <a:solidFill>
                <a:schemeClr val="hlink"/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2" name="Google Shape;232;p28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2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234" name="Google Shape;234;p28"/>
          <p:cNvSpPr txBox="1">
            <a:spLocks noGrp="1"/>
          </p:cNvSpPr>
          <p:nvPr>
            <p:ph type="subTitle" idx="2"/>
          </p:nvPr>
        </p:nvSpPr>
        <p:spPr>
          <a:xfrm>
            <a:off x="905250" y="1353174"/>
            <a:ext cx="7518749" cy="28879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baseline="0">
                <a:latin typeface="Calibri Light" panose="020F03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10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1_Title and text 5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>
            <a:spLocks noGrp="1"/>
          </p:cNvSpPr>
          <p:nvPr>
            <p:ph type="title"/>
          </p:nvPr>
        </p:nvSpPr>
        <p:spPr>
          <a:xfrm>
            <a:off x="862050" y="1536400"/>
            <a:ext cx="2943300" cy="6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2800" b="0" i="0">
                <a:latin typeface="Calibri Light" panose="020F03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209" name="Google Shape;209;p25"/>
          <p:cNvSpPr txBox="1">
            <a:spLocks noGrp="1"/>
          </p:cNvSpPr>
          <p:nvPr>
            <p:ph type="subTitle" idx="1"/>
          </p:nvPr>
        </p:nvSpPr>
        <p:spPr>
          <a:xfrm>
            <a:off x="862050" y="2174600"/>
            <a:ext cx="2943300" cy="14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>
                <a:latin typeface="Calibri Light" panose="020F03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210" name="Google Shape;210;p25"/>
          <p:cNvSpPr/>
          <p:nvPr/>
        </p:nvSpPr>
        <p:spPr>
          <a:xfrm rot="10800000">
            <a:off x="-45497" y="-21510"/>
            <a:ext cx="1274321" cy="100295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1" name="Google Shape;211;p25"/>
          <p:cNvSpPr/>
          <p:nvPr/>
        </p:nvSpPr>
        <p:spPr>
          <a:xfrm rot="10800000">
            <a:off x="-84185" y="4248502"/>
            <a:ext cx="2751285" cy="975798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76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1"/>
          <p:cNvSpPr/>
          <p:nvPr/>
        </p:nvSpPr>
        <p:spPr>
          <a:xfrm rot="5400000">
            <a:off x="-285585" y="216669"/>
            <a:ext cx="5263695" cy="469431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i="0" dirty="0">
                <a:solidFill>
                  <a:schemeClr val="hlink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endParaRPr b="0" i="0" dirty="0">
              <a:solidFill>
                <a:schemeClr val="hlink"/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8" name="Google Shape;488;p51"/>
          <p:cNvSpPr/>
          <p:nvPr/>
        </p:nvSpPr>
        <p:spPr>
          <a:xfrm rot="10800000">
            <a:off x="-877" y="2971883"/>
            <a:ext cx="4436125" cy="2159800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9" name="Google Shape;489;p51"/>
          <p:cNvSpPr/>
          <p:nvPr/>
        </p:nvSpPr>
        <p:spPr>
          <a:xfrm rot="-5400000">
            <a:off x="4279719" y="266223"/>
            <a:ext cx="5141489" cy="458533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i="0" dirty="0">
                <a:solidFill>
                  <a:schemeClr val="hlink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endParaRPr b="0" i="0" dirty="0">
              <a:solidFill>
                <a:schemeClr val="hlink"/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0" name="Google Shape;490;p51"/>
          <p:cNvSpPr/>
          <p:nvPr/>
        </p:nvSpPr>
        <p:spPr>
          <a:xfrm rot="10800000">
            <a:off x="-877" y="-11817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" name="Google Shape;491;p51"/>
          <p:cNvSpPr/>
          <p:nvPr/>
        </p:nvSpPr>
        <p:spPr>
          <a:xfrm>
            <a:off x="7223998" y="3472833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2" name="Google Shape;492;p51"/>
          <p:cNvSpPr/>
          <p:nvPr/>
        </p:nvSpPr>
        <p:spPr>
          <a:xfrm rot="-5400000">
            <a:off x="7284673" y="96958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3" name="Google Shape;493;p51"/>
          <p:cNvSpPr/>
          <p:nvPr/>
        </p:nvSpPr>
        <p:spPr>
          <a:xfrm rot="10800000">
            <a:off x="9124309" y="3623527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4" name="Google Shape;494;p51"/>
          <p:cNvSpPr/>
          <p:nvPr/>
        </p:nvSpPr>
        <p:spPr>
          <a:xfrm rot="10800000">
            <a:off x="9124309" y="2712403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5" name="Google Shape;495;p51"/>
          <p:cNvSpPr/>
          <p:nvPr/>
        </p:nvSpPr>
        <p:spPr>
          <a:xfrm rot="10800000" flipH="1">
            <a:off x="7998430" y="5122389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6" name="Google Shape;496;p51"/>
          <p:cNvSpPr/>
          <p:nvPr/>
        </p:nvSpPr>
        <p:spPr>
          <a:xfrm rot="10800000" flipH="1">
            <a:off x="7998430" y="5122389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7" name="Google Shape;497;p51"/>
          <p:cNvSpPr txBox="1">
            <a:spLocks noGrp="1"/>
          </p:cNvSpPr>
          <p:nvPr>
            <p:ph type="title"/>
          </p:nvPr>
        </p:nvSpPr>
        <p:spPr>
          <a:xfrm>
            <a:off x="2424600" y="539512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5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498" name="Google Shape;498;p51"/>
          <p:cNvSpPr txBox="1">
            <a:spLocks noGrp="1"/>
          </p:cNvSpPr>
          <p:nvPr>
            <p:ph type="subTitle" idx="1"/>
          </p:nvPr>
        </p:nvSpPr>
        <p:spPr>
          <a:xfrm>
            <a:off x="2854650" y="1661750"/>
            <a:ext cx="3434700" cy="115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latin typeface="Calibri Light" panose="020F03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222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39496"/>
            <a:ext cx="85206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Slab"/>
              <a:buNone/>
              <a:defRPr sz="3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0" i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Bebas Neue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98" r:id="rId3"/>
    <p:sldLayoutId id="2147483707" r:id="rId4"/>
    <p:sldLayoutId id="2147483708" r:id="rId5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 baseline="0">
          <a:solidFill>
            <a:srgbClr val="000000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baseline="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3" name="Google Shape;783;p68"/>
          <p:cNvGrpSpPr/>
          <p:nvPr/>
        </p:nvGrpSpPr>
        <p:grpSpPr>
          <a:xfrm>
            <a:off x="4389470" y="960926"/>
            <a:ext cx="1960612" cy="1716569"/>
            <a:chOff x="4389470" y="631351"/>
            <a:chExt cx="1960612" cy="1716569"/>
          </a:xfrm>
        </p:grpSpPr>
        <p:sp>
          <p:nvSpPr>
            <p:cNvPr id="784" name="Google Shape;784;p68"/>
            <p:cNvSpPr/>
            <p:nvPr/>
          </p:nvSpPr>
          <p:spPr>
            <a:xfrm flipH="1">
              <a:off x="4389470" y="889581"/>
              <a:ext cx="1588086" cy="1458339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785" name="Google Shape;785;p68"/>
            <p:cNvGrpSpPr/>
            <p:nvPr/>
          </p:nvGrpSpPr>
          <p:grpSpPr>
            <a:xfrm rot="5935401" flipH="1">
              <a:off x="5600260" y="638058"/>
              <a:ext cx="655921" cy="751070"/>
              <a:chOff x="7852208" y="207243"/>
              <a:chExt cx="1130465" cy="1294452"/>
            </a:xfrm>
          </p:grpSpPr>
          <p:sp>
            <p:nvSpPr>
              <p:cNvPr id="786" name="Google Shape;786;p68"/>
              <p:cNvSpPr/>
              <p:nvPr/>
            </p:nvSpPr>
            <p:spPr>
              <a:xfrm rot="4411677" flipH="1">
                <a:off x="8651511" y="1388008"/>
                <a:ext cx="120707" cy="86962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3193" extrusionOk="0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 Light" panose="020F03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7" name="Google Shape;787;p68"/>
              <p:cNvSpPr/>
              <p:nvPr/>
            </p:nvSpPr>
            <p:spPr>
              <a:xfrm rot="4411677" flipH="1">
                <a:off x="8865502" y="1014328"/>
                <a:ext cx="112536" cy="93744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3442" extrusionOk="0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 Light" panose="020F03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8" name="Google Shape;788;p68"/>
              <p:cNvSpPr/>
              <p:nvPr/>
            </p:nvSpPr>
            <p:spPr>
              <a:xfrm rot="4411677" flipH="1">
                <a:off x="8730576" y="436004"/>
                <a:ext cx="112291" cy="74734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2744" extrusionOk="0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 Light" panose="020F03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9" name="Google Shape;789;p68"/>
              <p:cNvSpPr/>
              <p:nvPr/>
            </p:nvSpPr>
            <p:spPr>
              <a:xfrm rot="4411677" flipH="1">
                <a:off x="8298828" y="304469"/>
                <a:ext cx="144129" cy="110112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043" extrusionOk="0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 Light" panose="020F03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0" name="Google Shape;790;p68"/>
              <p:cNvSpPr/>
              <p:nvPr/>
            </p:nvSpPr>
            <p:spPr>
              <a:xfrm rot="4411677" flipH="1">
                <a:off x="8474155" y="965386"/>
                <a:ext cx="98238" cy="713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621" extrusionOk="0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 Light" panose="020F03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1" name="Google Shape;791;p68"/>
              <p:cNvSpPr/>
              <p:nvPr/>
            </p:nvSpPr>
            <p:spPr>
              <a:xfrm rot="4411677" flipH="1">
                <a:off x="8072404" y="617423"/>
                <a:ext cx="162976" cy="101397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3723" extrusionOk="0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 Light" panose="020F03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2" name="Google Shape;792;p68"/>
              <p:cNvSpPr/>
              <p:nvPr/>
            </p:nvSpPr>
            <p:spPr>
              <a:xfrm rot="4411677" flipH="1">
                <a:off x="7848553" y="234593"/>
                <a:ext cx="116213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2908" extrusionOk="0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 Light" panose="020F03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793" name="Google Shape;793;p68"/>
          <p:cNvSpPr/>
          <p:nvPr/>
        </p:nvSpPr>
        <p:spPr>
          <a:xfrm flipH="1">
            <a:off x="4366615" y="1388407"/>
            <a:ext cx="1633781" cy="1500187"/>
          </a:xfrm>
          <a:custGeom>
            <a:avLst/>
            <a:gdLst/>
            <a:ahLst/>
            <a:cxnLst/>
            <a:rect l="l" t="t" r="r" b="b"/>
            <a:pathLst>
              <a:path w="49400" h="45364" extrusionOk="0">
                <a:moveTo>
                  <a:pt x="14184" y="2711"/>
                </a:moveTo>
                <a:cubicBezTo>
                  <a:pt x="9663" y="5563"/>
                  <a:pt x="2430" y="12657"/>
                  <a:pt x="830" y="17734"/>
                </a:cubicBezTo>
                <a:cubicBezTo>
                  <a:pt x="-770" y="22811"/>
                  <a:pt x="-74" y="28585"/>
                  <a:pt x="4586" y="33175"/>
                </a:cubicBezTo>
                <a:cubicBezTo>
                  <a:pt x="9246" y="37766"/>
                  <a:pt x="21627" y="44929"/>
                  <a:pt x="28791" y="45277"/>
                </a:cubicBezTo>
                <a:cubicBezTo>
                  <a:pt x="35955" y="45625"/>
                  <a:pt x="44649" y="41244"/>
                  <a:pt x="47570" y="35262"/>
                </a:cubicBezTo>
                <a:cubicBezTo>
                  <a:pt x="50491" y="29281"/>
                  <a:pt x="49587" y="15161"/>
                  <a:pt x="46318" y="9388"/>
                </a:cubicBezTo>
                <a:cubicBezTo>
                  <a:pt x="43049" y="3615"/>
                  <a:pt x="33312" y="1737"/>
                  <a:pt x="27956" y="624"/>
                </a:cubicBezTo>
                <a:cubicBezTo>
                  <a:pt x="22600" y="-489"/>
                  <a:pt x="18705" y="-141"/>
                  <a:pt x="14184" y="271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pic>
        <p:nvPicPr>
          <p:cNvPr id="794" name="Google Shape;794;p68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007" y="-1"/>
            <a:ext cx="4149300" cy="4641900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795" name="Google Shape;795;p68"/>
          <p:cNvSpPr txBox="1">
            <a:spLocks noGrp="1"/>
          </p:cNvSpPr>
          <p:nvPr>
            <p:ph type="title"/>
          </p:nvPr>
        </p:nvSpPr>
        <p:spPr>
          <a:xfrm>
            <a:off x="4572000" y="1258227"/>
            <a:ext cx="4310717" cy="32162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dirty="0">
                <a:solidFill>
                  <a:srgbClr val="131313"/>
                </a:solidFill>
                <a:effectLst/>
                <a:latin typeface="+mn-lt"/>
              </a:rPr>
              <a:t>World-Wide Silk Web:</a:t>
            </a:r>
            <a:br>
              <a:rPr lang="it-IT" sz="3600" dirty="0">
                <a:solidFill>
                  <a:srgbClr val="131313"/>
                </a:solidFill>
                <a:effectLst/>
                <a:latin typeface="+mn-lt"/>
              </a:rPr>
            </a:br>
            <a:r>
              <a:rPr lang="it-IT" sz="3600" dirty="0">
                <a:solidFill>
                  <a:srgbClr val="131313"/>
                </a:solidFill>
                <a:effectLst/>
                <a:latin typeface="+mn-lt"/>
              </a:rPr>
              <a:t>the International Sericulture Network</a:t>
            </a:r>
            <a:endParaRPr dirty="0">
              <a:solidFill>
                <a:schemeClr val="accent4"/>
              </a:solidFill>
              <a:ea typeface="Nunito"/>
              <a:cs typeface="Calibri" panose="020F0502020204030204" pitchFamily="34" charset="0"/>
              <a:sym typeface="Nunito"/>
            </a:endParaRPr>
          </a:p>
        </p:txBody>
      </p:sp>
      <p:sp>
        <p:nvSpPr>
          <p:cNvPr id="798" name="Google Shape;798;p68"/>
          <p:cNvSpPr/>
          <p:nvPr/>
        </p:nvSpPr>
        <p:spPr>
          <a:xfrm rot="10800000">
            <a:off x="-52177" y="3630128"/>
            <a:ext cx="4709834" cy="1513372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99" name="Google Shape;799;p68"/>
          <p:cNvCxnSpPr/>
          <p:nvPr/>
        </p:nvCxnSpPr>
        <p:spPr>
          <a:xfrm>
            <a:off x="5526570" y="3645993"/>
            <a:ext cx="21723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0" name="Google Shape;800;p68"/>
          <p:cNvSpPr/>
          <p:nvPr/>
        </p:nvSpPr>
        <p:spPr>
          <a:xfrm rot="271565">
            <a:off x="6085541" y="122204"/>
            <a:ext cx="3170270" cy="1849255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01" name="Google Shape;801;p68"/>
          <p:cNvGrpSpPr/>
          <p:nvPr/>
        </p:nvGrpSpPr>
        <p:grpSpPr>
          <a:xfrm>
            <a:off x="271258" y="3562893"/>
            <a:ext cx="1130465" cy="1294452"/>
            <a:chOff x="7852208" y="207243"/>
            <a:chExt cx="1130465" cy="1294452"/>
          </a:xfrm>
        </p:grpSpPr>
        <p:sp>
          <p:nvSpPr>
            <p:cNvPr id="802" name="Google Shape;802;p68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3" name="Google Shape;803;p68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4" name="Google Shape;804;p68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5" name="Google Shape;805;p68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6" name="Google Shape;806;p68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7" name="Google Shape;807;p68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8" name="Google Shape;808;p68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Google Shape;818;p69">
            <a:extLst>
              <a:ext uri="{FF2B5EF4-FFF2-40B4-BE49-F238E27FC236}">
                <a16:creationId xmlns:a16="http://schemas.microsoft.com/office/drawing/2014/main" id="{82262CE6-32CD-CC17-DF5D-AD451F32473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50518" y="4102867"/>
            <a:ext cx="3204015" cy="438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/>
              <a:t>Barbara Di Gennaro Splendore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3" name="Google Shape;813;p69"/>
          <p:cNvGrpSpPr/>
          <p:nvPr/>
        </p:nvGrpSpPr>
        <p:grpSpPr>
          <a:xfrm>
            <a:off x="-547219" y="455798"/>
            <a:ext cx="4654864" cy="4196198"/>
            <a:chOff x="351729" y="712448"/>
            <a:chExt cx="4143919" cy="3735599"/>
          </a:xfrm>
        </p:grpSpPr>
        <p:sp>
          <p:nvSpPr>
            <p:cNvPr id="814" name="Google Shape;814;p69"/>
            <p:cNvSpPr/>
            <p:nvPr/>
          </p:nvSpPr>
          <p:spPr>
            <a:xfrm rot="204443" flipH="1">
              <a:off x="567095" y="823084"/>
              <a:ext cx="3827486" cy="3514326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815" name="Google Shape;815;p69"/>
            <p:cNvSpPr/>
            <p:nvPr/>
          </p:nvSpPr>
          <p:spPr>
            <a:xfrm rot="204437" flipH="1">
              <a:off x="439655" y="990662"/>
              <a:ext cx="3684219" cy="3070665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816" name="Google Shape;816;p69"/>
          <p:cNvPicPr preferRelativeResize="0"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5"/>
          <a:stretch/>
        </p:blipFill>
        <p:spPr>
          <a:xfrm>
            <a:off x="3245023" y="0"/>
            <a:ext cx="6560458" cy="51435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sp>
        <p:nvSpPr>
          <p:cNvPr id="817" name="Google Shape;817;p69"/>
          <p:cNvSpPr txBox="1">
            <a:spLocks noGrp="1"/>
          </p:cNvSpPr>
          <p:nvPr>
            <p:ph type="title"/>
          </p:nvPr>
        </p:nvSpPr>
        <p:spPr>
          <a:xfrm>
            <a:off x="149139" y="1560922"/>
            <a:ext cx="2943300" cy="6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Sericulture Station</a:t>
            </a:r>
            <a:br>
              <a:rPr lang="en" dirty="0"/>
            </a:br>
            <a:r>
              <a:rPr lang="en" dirty="0"/>
              <a:t>1871</a:t>
            </a:r>
            <a:br>
              <a:rPr lang="en" dirty="0"/>
            </a:br>
            <a:endParaRPr dirty="0"/>
          </a:p>
        </p:txBody>
      </p:sp>
      <p:sp>
        <p:nvSpPr>
          <p:cNvPr id="818" name="Google Shape;818;p69"/>
          <p:cNvSpPr txBox="1">
            <a:spLocks noGrp="1"/>
          </p:cNvSpPr>
          <p:nvPr>
            <p:ph type="subTitle" idx="1"/>
          </p:nvPr>
        </p:nvSpPr>
        <p:spPr>
          <a:xfrm>
            <a:off x="1444428" y="3064936"/>
            <a:ext cx="3103779" cy="4819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/>
              <a:t>1923</a:t>
            </a:r>
            <a:endParaRPr sz="1800" dirty="0"/>
          </a:p>
        </p:txBody>
      </p:sp>
      <p:sp>
        <p:nvSpPr>
          <p:cNvPr id="819" name="Google Shape;819;p69"/>
          <p:cNvSpPr/>
          <p:nvPr/>
        </p:nvSpPr>
        <p:spPr>
          <a:xfrm>
            <a:off x="7563126" y="3848976"/>
            <a:ext cx="1580818" cy="1294525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" name="Google Shape;820;p69"/>
          <p:cNvSpPr/>
          <p:nvPr/>
        </p:nvSpPr>
        <p:spPr>
          <a:xfrm rot="6380618">
            <a:off x="5538725" y="2728109"/>
            <a:ext cx="4396790" cy="2564698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21" name="Google Shape;821;p69"/>
          <p:cNvGrpSpPr/>
          <p:nvPr/>
        </p:nvGrpSpPr>
        <p:grpSpPr>
          <a:xfrm rot="-405693">
            <a:off x="3559870" y="310684"/>
            <a:ext cx="1251082" cy="1432551"/>
            <a:chOff x="7852208" y="207243"/>
            <a:chExt cx="1130465" cy="1294452"/>
          </a:xfrm>
        </p:grpSpPr>
        <p:sp>
          <p:nvSpPr>
            <p:cNvPr id="822" name="Google Shape;822;p69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3" name="Google Shape;823;p69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4" name="Google Shape;824;p69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5" name="Google Shape;825;p69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6" name="Google Shape;826;p69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7" name="Google Shape;827;p69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8" name="Google Shape;828;p69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29" name="Google Shape;829;p69"/>
          <p:cNvSpPr/>
          <p:nvPr/>
        </p:nvSpPr>
        <p:spPr>
          <a:xfrm rot="-4397810">
            <a:off x="-681464" y="163162"/>
            <a:ext cx="2456801" cy="948190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Light" panose="020F03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BE250FA-BA26-BDDA-5A92-D3AF740245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62" y="2494570"/>
            <a:ext cx="1800594" cy="27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8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3" name="Google Shape;813;p69"/>
          <p:cNvGrpSpPr/>
          <p:nvPr/>
        </p:nvGrpSpPr>
        <p:grpSpPr>
          <a:xfrm>
            <a:off x="159609" y="473651"/>
            <a:ext cx="4654864" cy="4196198"/>
            <a:chOff x="351729" y="712448"/>
            <a:chExt cx="4143919" cy="3735599"/>
          </a:xfrm>
        </p:grpSpPr>
        <p:sp>
          <p:nvSpPr>
            <p:cNvPr id="814" name="Google Shape;814;p69"/>
            <p:cNvSpPr/>
            <p:nvPr/>
          </p:nvSpPr>
          <p:spPr>
            <a:xfrm rot="204443" flipH="1">
              <a:off x="567095" y="823084"/>
              <a:ext cx="3827486" cy="3514326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815" name="Google Shape;815;p69"/>
            <p:cNvSpPr/>
            <p:nvPr/>
          </p:nvSpPr>
          <p:spPr>
            <a:xfrm rot="204437" flipH="1">
              <a:off x="439655" y="990662"/>
              <a:ext cx="3684219" cy="3070665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816" name="Google Shape;816;p69"/>
          <p:cNvPicPr preferRelativeResize="0"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734" y="0"/>
            <a:ext cx="4438810" cy="51435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sp>
        <p:nvSpPr>
          <p:cNvPr id="817" name="Google Shape;817;p69"/>
          <p:cNvSpPr txBox="1">
            <a:spLocks noGrp="1"/>
          </p:cNvSpPr>
          <p:nvPr>
            <p:ph type="title"/>
          </p:nvPr>
        </p:nvSpPr>
        <p:spPr>
          <a:xfrm>
            <a:off x="771028" y="1157604"/>
            <a:ext cx="2943300" cy="6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Archive and Library</a:t>
            </a:r>
            <a:endParaRPr dirty="0"/>
          </a:p>
        </p:txBody>
      </p:sp>
      <p:sp>
        <p:nvSpPr>
          <p:cNvPr id="818" name="Google Shape;818;p69"/>
          <p:cNvSpPr txBox="1">
            <a:spLocks noGrp="1"/>
          </p:cNvSpPr>
          <p:nvPr>
            <p:ph type="subTitle" idx="1"/>
          </p:nvPr>
        </p:nvSpPr>
        <p:spPr>
          <a:xfrm>
            <a:off x="510313" y="1694217"/>
            <a:ext cx="3204015" cy="18870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/>
              <a:t>176 folders </a:t>
            </a:r>
            <a:r>
              <a:rPr lang="it-IT" sz="1800" dirty="0" err="1"/>
              <a:t>containing</a:t>
            </a:r>
            <a:r>
              <a:rPr lang="it-IT" sz="1800" dirty="0"/>
              <a:t> national and international </a:t>
            </a:r>
            <a:r>
              <a:rPr lang="it-IT" sz="1800" dirty="0" err="1"/>
              <a:t>correspondence</a:t>
            </a:r>
            <a:r>
              <a:rPr lang="it-IT" sz="1800" dirty="0"/>
              <a:t>, </a:t>
            </a:r>
            <a:r>
              <a:rPr lang="it-IT" sz="1800" dirty="0" err="1"/>
              <a:t>administrative</a:t>
            </a:r>
            <a:r>
              <a:rPr lang="it-IT" sz="1800" dirty="0"/>
              <a:t> papers, </a:t>
            </a:r>
            <a:r>
              <a:rPr lang="it-IT" sz="1800" dirty="0" err="1"/>
              <a:t>course</a:t>
            </a:r>
            <a:r>
              <a:rPr lang="it-IT" sz="1800" dirty="0"/>
              <a:t> </a:t>
            </a:r>
            <a:r>
              <a:rPr lang="it-IT" sz="1800" dirty="0" err="1"/>
              <a:t>material</a:t>
            </a:r>
            <a:r>
              <a:rPr lang="it-IT" sz="1800" dirty="0"/>
              <a:t>, </a:t>
            </a:r>
            <a:r>
              <a:rPr lang="it-IT" sz="1800" dirty="0" err="1"/>
              <a:t>research</a:t>
            </a:r>
            <a:r>
              <a:rPr lang="it-IT" sz="1800" dirty="0"/>
              <a:t> notes…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/>
              <a:t>About 1000 texts on </a:t>
            </a:r>
            <a:r>
              <a:rPr lang="it-IT" sz="1800" dirty="0" err="1"/>
              <a:t>silk</a:t>
            </a:r>
            <a:r>
              <a:rPr lang="it-IT" sz="1800" dirty="0"/>
              <a:t>, sericulture and </a:t>
            </a:r>
            <a:r>
              <a:rPr lang="it-IT" sz="1800" dirty="0" err="1"/>
              <a:t>several</a:t>
            </a:r>
            <a:r>
              <a:rPr lang="it-IT" sz="1800" dirty="0"/>
              <a:t> journals</a:t>
            </a:r>
            <a:endParaRPr sz="1800" dirty="0"/>
          </a:p>
        </p:txBody>
      </p:sp>
      <p:sp>
        <p:nvSpPr>
          <p:cNvPr id="819" name="Google Shape;819;p69"/>
          <p:cNvSpPr/>
          <p:nvPr/>
        </p:nvSpPr>
        <p:spPr>
          <a:xfrm>
            <a:off x="7563126" y="3848976"/>
            <a:ext cx="1580818" cy="1294525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" name="Google Shape;820;p69"/>
          <p:cNvSpPr/>
          <p:nvPr/>
        </p:nvSpPr>
        <p:spPr>
          <a:xfrm rot="6380618">
            <a:off x="5538725" y="2728109"/>
            <a:ext cx="4396790" cy="2564698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21" name="Google Shape;821;p69"/>
          <p:cNvGrpSpPr/>
          <p:nvPr/>
        </p:nvGrpSpPr>
        <p:grpSpPr>
          <a:xfrm rot="-405693">
            <a:off x="3559870" y="310684"/>
            <a:ext cx="1251082" cy="1432551"/>
            <a:chOff x="7852208" y="207243"/>
            <a:chExt cx="1130465" cy="1294452"/>
          </a:xfrm>
        </p:grpSpPr>
        <p:sp>
          <p:nvSpPr>
            <p:cNvPr id="822" name="Google Shape;822;p69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3" name="Google Shape;823;p69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4" name="Google Shape;824;p69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5" name="Google Shape;825;p69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6" name="Google Shape;826;p69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7" name="Google Shape;827;p69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8" name="Google Shape;828;p69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29" name="Google Shape;829;p69"/>
          <p:cNvSpPr/>
          <p:nvPr/>
        </p:nvSpPr>
        <p:spPr>
          <a:xfrm rot="-4397810">
            <a:off x="-681464" y="163162"/>
            <a:ext cx="2456801" cy="948190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Light" panose="020F03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75"/>
          <p:cNvSpPr txBox="1">
            <a:spLocks noGrp="1"/>
          </p:cNvSpPr>
          <p:nvPr>
            <p:ph type="subTitle" idx="1"/>
          </p:nvPr>
        </p:nvSpPr>
        <p:spPr>
          <a:xfrm>
            <a:off x="4762143" y="583215"/>
            <a:ext cx="3353100" cy="20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World-Wide Silk Web: the Padua Sericulture Experimental Station and the International Circulation of Techno-Entomology (1896-1900)</a:t>
            </a:r>
          </a:p>
        </p:txBody>
      </p:sp>
      <p:grpSp>
        <p:nvGrpSpPr>
          <p:cNvPr id="1121" name="Google Shape;1121;p75"/>
          <p:cNvGrpSpPr/>
          <p:nvPr/>
        </p:nvGrpSpPr>
        <p:grpSpPr>
          <a:xfrm>
            <a:off x="2254095" y="3212578"/>
            <a:ext cx="2230262" cy="1930927"/>
            <a:chOff x="3309445" y="3048328"/>
            <a:chExt cx="2230262" cy="1930927"/>
          </a:xfrm>
        </p:grpSpPr>
        <p:sp>
          <p:nvSpPr>
            <p:cNvPr id="1122" name="Google Shape;1122;p75"/>
            <p:cNvSpPr/>
            <p:nvPr/>
          </p:nvSpPr>
          <p:spPr>
            <a:xfrm flipH="1">
              <a:off x="3309445" y="3292395"/>
              <a:ext cx="1837063" cy="1686860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123" name="Google Shape;1123;p75"/>
            <p:cNvGrpSpPr/>
            <p:nvPr/>
          </p:nvGrpSpPr>
          <p:grpSpPr>
            <a:xfrm rot="5935345" flipH="1">
              <a:off x="4696492" y="3055864"/>
              <a:ext cx="737623" cy="844624"/>
              <a:chOff x="7852208" y="207243"/>
              <a:chExt cx="1130465" cy="1294452"/>
            </a:xfrm>
          </p:grpSpPr>
          <p:sp>
            <p:nvSpPr>
              <p:cNvPr id="1124" name="Google Shape;1124;p75"/>
              <p:cNvSpPr/>
              <p:nvPr/>
            </p:nvSpPr>
            <p:spPr>
              <a:xfrm rot="4411677" flipH="1">
                <a:off x="8651511" y="1388008"/>
                <a:ext cx="120707" cy="86962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3193" extrusionOk="0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 Light" panose="020F03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5" name="Google Shape;1125;p75"/>
              <p:cNvSpPr/>
              <p:nvPr/>
            </p:nvSpPr>
            <p:spPr>
              <a:xfrm rot="4411677" flipH="1">
                <a:off x="8865502" y="1014328"/>
                <a:ext cx="112536" cy="93744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3442" extrusionOk="0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 Light" panose="020F03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6" name="Google Shape;1126;p75"/>
              <p:cNvSpPr/>
              <p:nvPr/>
            </p:nvSpPr>
            <p:spPr>
              <a:xfrm rot="4411677" flipH="1">
                <a:off x="8730576" y="436004"/>
                <a:ext cx="112291" cy="74734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2744" extrusionOk="0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 Light" panose="020F03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7" name="Google Shape;1127;p75"/>
              <p:cNvSpPr/>
              <p:nvPr/>
            </p:nvSpPr>
            <p:spPr>
              <a:xfrm rot="4411677" flipH="1">
                <a:off x="8298828" y="304469"/>
                <a:ext cx="144129" cy="110112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043" extrusionOk="0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 Light" panose="020F03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8" name="Google Shape;1128;p75"/>
              <p:cNvSpPr/>
              <p:nvPr/>
            </p:nvSpPr>
            <p:spPr>
              <a:xfrm rot="4411677" flipH="1">
                <a:off x="8474155" y="965386"/>
                <a:ext cx="98238" cy="713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621" extrusionOk="0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 Light" panose="020F03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9" name="Google Shape;1129;p75"/>
              <p:cNvSpPr/>
              <p:nvPr/>
            </p:nvSpPr>
            <p:spPr>
              <a:xfrm rot="4411677" flipH="1">
                <a:off x="8072404" y="617423"/>
                <a:ext cx="162976" cy="101397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3723" extrusionOk="0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 Light" panose="020F03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0" name="Google Shape;1130;p75"/>
              <p:cNvSpPr/>
              <p:nvPr/>
            </p:nvSpPr>
            <p:spPr>
              <a:xfrm rot="4411677" flipH="1">
                <a:off x="7848553" y="234593"/>
                <a:ext cx="116213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2908" extrusionOk="0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 Light" panose="020F03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131" name="Google Shape;1131;p75"/>
          <p:cNvSpPr/>
          <p:nvPr/>
        </p:nvSpPr>
        <p:spPr>
          <a:xfrm>
            <a:off x="3974016" y="393910"/>
            <a:ext cx="606092" cy="553886"/>
          </a:xfrm>
          <a:custGeom>
            <a:avLst/>
            <a:gdLst/>
            <a:ahLst/>
            <a:cxnLst/>
            <a:rect l="l" t="t" r="r" b="b"/>
            <a:pathLst>
              <a:path w="68158" h="57087" extrusionOk="0">
                <a:moveTo>
                  <a:pt x="23009" y="1"/>
                </a:moveTo>
                <a:cubicBezTo>
                  <a:pt x="20909" y="1530"/>
                  <a:pt x="18512" y="3493"/>
                  <a:pt x="15887" y="5867"/>
                </a:cubicBezTo>
                <a:cubicBezTo>
                  <a:pt x="13240" y="8218"/>
                  <a:pt x="10729" y="10980"/>
                  <a:pt x="8355" y="14107"/>
                </a:cubicBezTo>
                <a:cubicBezTo>
                  <a:pt x="5981" y="17257"/>
                  <a:pt x="3995" y="20749"/>
                  <a:pt x="2398" y="24561"/>
                </a:cubicBezTo>
                <a:cubicBezTo>
                  <a:pt x="800" y="28395"/>
                  <a:pt x="1" y="32550"/>
                  <a:pt x="1" y="37000"/>
                </a:cubicBezTo>
                <a:cubicBezTo>
                  <a:pt x="1" y="38393"/>
                  <a:pt x="206" y="40242"/>
                  <a:pt x="617" y="42547"/>
                </a:cubicBezTo>
                <a:cubicBezTo>
                  <a:pt x="1028" y="44852"/>
                  <a:pt x="1873" y="47089"/>
                  <a:pt x="3128" y="49235"/>
                </a:cubicBezTo>
                <a:cubicBezTo>
                  <a:pt x="4383" y="51403"/>
                  <a:pt x="6118" y="53252"/>
                  <a:pt x="8355" y="54781"/>
                </a:cubicBezTo>
                <a:cubicBezTo>
                  <a:pt x="10569" y="56311"/>
                  <a:pt x="13514" y="57087"/>
                  <a:pt x="17143" y="57087"/>
                </a:cubicBezTo>
                <a:cubicBezTo>
                  <a:pt x="20772" y="57087"/>
                  <a:pt x="23694" y="55877"/>
                  <a:pt x="25931" y="53458"/>
                </a:cubicBezTo>
                <a:cubicBezTo>
                  <a:pt x="28145" y="51038"/>
                  <a:pt x="29263" y="48459"/>
                  <a:pt x="29263" y="45697"/>
                </a:cubicBezTo>
                <a:cubicBezTo>
                  <a:pt x="29263" y="42364"/>
                  <a:pt x="28213" y="39762"/>
                  <a:pt x="26136" y="37822"/>
                </a:cubicBezTo>
                <a:cubicBezTo>
                  <a:pt x="24036" y="35882"/>
                  <a:pt x="21457" y="34923"/>
                  <a:pt x="18398" y="34923"/>
                </a:cubicBezTo>
                <a:cubicBezTo>
                  <a:pt x="16024" y="34923"/>
                  <a:pt x="14107" y="35540"/>
                  <a:pt x="12646" y="36795"/>
                </a:cubicBezTo>
                <a:cubicBezTo>
                  <a:pt x="11163" y="38028"/>
                  <a:pt x="10044" y="39123"/>
                  <a:pt x="9200" y="40105"/>
                </a:cubicBezTo>
                <a:cubicBezTo>
                  <a:pt x="8766" y="39397"/>
                  <a:pt x="8104" y="38210"/>
                  <a:pt x="7214" y="36521"/>
                </a:cubicBezTo>
                <a:cubicBezTo>
                  <a:pt x="6301" y="34855"/>
                  <a:pt x="5844" y="32618"/>
                  <a:pt x="5844" y="29811"/>
                </a:cubicBezTo>
                <a:cubicBezTo>
                  <a:pt x="5844" y="26866"/>
                  <a:pt x="6438" y="24104"/>
                  <a:pt x="7625" y="21525"/>
                </a:cubicBezTo>
                <a:cubicBezTo>
                  <a:pt x="8812" y="18946"/>
                  <a:pt x="10341" y="16458"/>
                  <a:pt x="12235" y="14061"/>
                </a:cubicBezTo>
                <a:cubicBezTo>
                  <a:pt x="14107" y="11687"/>
                  <a:pt x="16116" y="9519"/>
                  <a:pt x="18284" y="7556"/>
                </a:cubicBezTo>
                <a:cubicBezTo>
                  <a:pt x="20452" y="5616"/>
                  <a:pt x="22575" y="3790"/>
                  <a:pt x="24675" y="2101"/>
                </a:cubicBezTo>
                <a:lnTo>
                  <a:pt x="23009" y="1"/>
                </a:lnTo>
                <a:close/>
                <a:moveTo>
                  <a:pt x="61880" y="1"/>
                </a:moveTo>
                <a:cubicBezTo>
                  <a:pt x="59780" y="1530"/>
                  <a:pt x="57429" y="3493"/>
                  <a:pt x="54759" y="5867"/>
                </a:cubicBezTo>
                <a:cubicBezTo>
                  <a:pt x="52134" y="8218"/>
                  <a:pt x="49600" y="10980"/>
                  <a:pt x="47249" y="14107"/>
                </a:cubicBezTo>
                <a:cubicBezTo>
                  <a:pt x="44876" y="17257"/>
                  <a:pt x="42890" y="20749"/>
                  <a:pt x="41292" y="24561"/>
                </a:cubicBezTo>
                <a:cubicBezTo>
                  <a:pt x="39694" y="28395"/>
                  <a:pt x="38895" y="32550"/>
                  <a:pt x="38895" y="37000"/>
                </a:cubicBezTo>
                <a:cubicBezTo>
                  <a:pt x="38895" y="38393"/>
                  <a:pt x="39101" y="40242"/>
                  <a:pt x="39512" y="42547"/>
                </a:cubicBezTo>
                <a:cubicBezTo>
                  <a:pt x="39922" y="44852"/>
                  <a:pt x="40767" y="47089"/>
                  <a:pt x="42022" y="49235"/>
                </a:cubicBezTo>
                <a:cubicBezTo>
                  <a:pt x="43278" y="51403"/>
                  <a:pt x="45012" y="53252"/>
                  <a:pt x="47249" y="54781"/>
                </a:cubicBezTo>
                <a:cubicBezTo>
                  <a:pt x="49463" y="56311"/>
                  <a:pt x="52408" y="57087"/>
                  <a:pt x="56037" y="57087"/>
                </a:cubicBezTo>
                <a:cubicBezTo>
                  <a:pt x="59643" y="57087"/>
                  <a:pt x="62588" y="55877"/>
                  <a:pt x="64802" y="53458"/>
                </a:cubicBezTo>
                <a:cubicBezTo>
                  <a:pt x="67039" y="51038"/>
                  <a:pt x="68157" y="48459"/>
                  <a:pt x="68157" y="45697"/>
                </a:cubicBezTo>
                <a:cubicBezTo>
                  <a:pt x="68157" y="42364"/>
                  <a:pt x="67107" y="39762"/>
                  <a:pt x="65030" y="37822"/>
                </a:cubicBezTo>
                <a:cubicBezTo>
                  <a:pt x="62930" y="35882"/>
                  <a:pt x="60351" y="34923"/>
                  <a:pt x="57292" y="34923"/>
                </a:cubicBezTo>
                <a:cubicBezTo>
                  <a:pt x="54919" y="34923"/>
                  <a:pt x="53001" y="35540"/>
                  <a:pt x="51540" y="36795"/>
                </a:cubicBezTo>
                <a:cubicBezTo>
                  <a:pt x="50080" y="38028"/>
                  <a:pt x="48916" y="39123"/>
                  <a:pt x="48071" y="40105"/>
                </a:cubicBezTo>
                <a:cubicBezTo>
                  <a:pt x="47660" y="39397"/>
                  <a:pt x="46998" y="38210"/>
                  <a:pt x="46085" y="36521"/>
                </a:cubicBezTo>
                <a:cubicBezTo>
                  <a:pt x="45195" y="34855"/>
                  <a:pt x="44739" y="32618"/>
                  <a:pt x="44739" y="29811"/>
                </a:cubicBezTo>
                <a:cubicBezTo>
                  <a:pt x="44739" y="26866"/>
                  <a:pt x="45332" y="24104"/>
                  <a:pt x="46519" y="21525"/>
                </a:cubicBezTo>
                <a:cubicBezTo>
                  <a:pt x="47706" y="18946"/>
                  <a:pt x="49235" y="16458"/>
                  <a:pt x="51107" y="14061"/>
                </a:cubicBezTo>
                <a:cubicBezTo>
                  <a:pt x="53001" y="11687"/>
                  <a:pt x="55033" y="9519"/>
                  <a:pt x="57178" y="7556"/>
                </a:cubicBezTo>
                <a:cubicBezTo>
                  <a:pt x="59347" y="5616"/>
                  <a:pt x="61470" y="3790"/>
                  <a:pt x="63569" y="2101"/>
                </a:cubicBezTo>
                <a:lnTo>
                  <a:pt x="61880" y="1"/>
                </a:lnTo>
                <a:close/>
              </a:path>
            </a:pathLst>
          </a:custGeom>
          <a:solidFill>
            <a:srgbClr val="A4AD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2" name="Google Shape;1132;p75"/>
          <p:cNvSpPr/>
          <p:nvPr/>
        </p:nvSpPr>
        <p:spPr>
          <a:xfrm rot="-3421462">
            <a:off x="-67623" y="-149887"/>
            <a:ext cx="3393597" cy="1979524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33" name="Google Shape;1133;p75"/>
          <p:cNvGrpSpPr/>
          <p:nvPr/>
        </p:nvGrpSpPr>
        <p:grpSpPr>
          <a:xfrm rot="600336" flipH="1">
            <a:off x="8357706" y="3483895"/>
            <a:ext cx="763721" cy="1539533"/>
            <a:chOff x="8415916" y="13915"/>
            <a:chExt cx="609239" cy="1228123"/>
          </a:xfrm>
        </p:grpSpPr>
        <p:sp>
          <p:nvSpPr>
            <p:cNvPr id="1134" name="Google Shape;1134;p75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5" name="Google Shape;1135;p75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6" name="Google Shape;1136;p75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7" name="Google Shape;1137;p75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8" name="Google Shape;1138;p75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rgbClr val="BDB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9" name="Google Shape;1139;p75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rgbClr val="CDD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0" name="Google Shape;1140;p75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Immagine 3" descr="Immagine che contiene testo, diagramma, linea, cerchio&#10;&#10;Il contenuto generato dall'IA potrebbe non essere corretto.">
            <a:extLst>
              <a:ext uri="{FF2B5EF4-FFF2-40B4-BE49-F238E27FC236}">
                <a16:creationId xmlns:a16="http://schemas.microsoft.com/office/drawing/2014/main" id="{AB957D9C-C3A2-4A96-5C87-EEDD2A1330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52" y="0"/>
            <a:ext cx="3809437" cy="5118171"/>
          </a:xfrm>
          <a:prstGeom prst="rect">
            <a:avLst/>
          </a:prstGeom>
        </p:spPr>
      </p:pic>
      <p:pic>
        <p:nvPicPr>
          <p:cNvPr id="2" name="Immagine 1" descr="Immagine che contiene testo, Carattere, tipografia, logo&#10;&#10;Il contenuto generato dall'IA potrebbe non essere corretto.">
            <a:extLst>
              <a:ext uri="{FF2B5EF4-FFF2-40B4-BE49-F238E27FC236}">
                <a16:creationId xmlns:a16="http://schemas.microsoft.com/office/drawing/2014/main" id="{AB0A0138-1E38-3010-1B7D-36C123301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756" y="3883854"/>
            <a:ext cx="2997281" cy="1149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CED16-37BF-6213-C064-C3CB372DC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87C28684-89CF-29BF-7824-6ABD73EF2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473167"/>
              </p:ext>
            </p:extLst>
          </p:nvPr>
        </p:nvGraphicFramePr>
        <p:xfrm>
          <a:off x="140248" y="149856"/>
          <a:ext cx="4819949" cy="4843787"/>
        </p:xfrm>
        <a:graphic>
          <a:graphicData uri="http://schemas.openxmlformats.org/drawingml/2006/table">
            <a:tbl>
              <a:tblPr firstRow="1" firstCol="1" bandRow="1">
                <a:tableStyleId>{C22B4CBA-C154-4125-9AA1-005D366D2F8A}</a:tableStyleId>
              </a:tblPr>
              <a:tblGrid>
                <a:gridCol w="1405008">
                  <a:extLst>
                    <a:ext uri="{9D8B030D-6E8A-4147-A177-3AD203B41FA5}">
                      <a16:colId xmlns:a16="http://schemas.microsoft.com/office/drawing/2014/main" val="854320674"/>
                    </a:ext>
                  </a:extLst>
                </a:gridCol>
                <a:gridCol w="1487209">
                  <a:extLst>
                    <a:ext uri="{9D8B030D-6E8A-4147-A177-3AD203B41FA5}">
                      <a16:colId xmlns:a16="http://schemas.microsoft.com/office/drawing/2014/main" val="3034314209"/>
                    </a:ext>
                  </a:extLst>
                </a:gridCol>
                <a:gridCol w="1927732">
                  <a:extLst>
                    <a:ext uri="{9D8B030D-6E8A-4147-A177-3AD203B41FA5}">
                      <a16:colId xmlns:a16="http://schemas.microsoft.com/office/drawing/2014/main" val="731137300"/>
                    </a:ext>
                  </a:extLst>
                </a:gridCol>
              </a:tblGrid>
              <a:tr h="433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latin typeface="+mn-lt"/>
                        </a:rPr>
                        <a:t>Date of Foundation</a:t>
                      </a:r>
                      <a:endParaRPr lang="it-IT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</a:rPr>
                        <a:t>State</a:t>
                      </a:r>
                      <a:endParaRPr lang="it-IT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</a:rPr>
                        <a:t>City of first station and current (state)</a:t>
                      </a:r>
                      <a:endParaRPr lang="it-IT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4408938"/>
                  </a:ext>
                </a:extLst>
              </a:tr>
              <a:tr h="433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latin typeface="+mn-lt"/>
                        </a:rPr>
                        <a:t>1869</a:t>
                      </a:r>
                      <a:endParaRPr lang="it-IT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</a:rPr>
                        <a:t>Austria-Hungary </a:t>
                      </a:r>
                      <a:endParaRPr lang="it-IT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</a:rPr>
                        <a:t>Gorizia (Italy)</a:t>
                      </a:r>
                      <a:endParaRPr lang="it-IT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6691103"/>
                  </a:ext>
                </a:extLst>
              </a:tr>
              <a:tr h="209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latin typeface="+mn-lt"/>
                        </a:rPr>
                        <a:t>1871</a:t>
                      </a:r>
                      <a:endParaRPr lang="it-IT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</a:rPr>
                        <a:t>Italy</a:t>
                      </a:r>
                      <a:endParaRPr lang="it-IT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</a:rPr>
                        <a:t>Padua</a:t>
                      </a:r>
                      <a:endParaRPr lang="it-IT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0460599"/>
                  </a:ext>
                </a:extLst>
              </a:tr>
              <a:tr h="778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latin typeface="+mn-lt"/>
                        </a:rPr>
                        <a:t>1871</a:t>
                      </a:r>
                      <a:endParaRPr lang="it-IT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latin typeface="+mn-lt"/>
                        </a:rPr>
                        <a:t>Austria-Hungary </a:t>
                      </a:r>
                      <a:endParaRPr lang="it-IT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  <a:latin typeface="+mn-lt"/>
                        </a:rPr>
                        <a:t>Split, Dubrovnik, Rab, Hvar, </a:t>
                      </a:r>
                      <a:r>
                        <a:rPr lang="en-GB" sz="1200" kern="100" dirty="0" err="1">
                          <a:effectLst/>
                          <a:latin typeface="+mn-lt"/>
                        </a:rPr>
                        <a:t>Skradin</a:t>
                      </a:r>
                      <a:r>
                        <a:rPr lang="en-GB" sz="1200" kern="100" dirty="0">
                          <a:effectLst/>
                          <a:latin typeface="+mn-lt"/>
                        </a:rPr>
                        <a:t>, Kotor (Croatia)</a:t>
                      </a:r>
                      <a:endParaRPr lang="it-IT" sz="1200" kern="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1867458"/>
                  </a:ext>
                </a:extLst>
              </a:tr>
              <a:tr h="209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</a:rPr>
                        <a:t>1874</a:t>
                      </a:r>
                      <a:endParaRPr lang="it-IT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</a:rPr>
                        <a:t>France</a:t>
                      </a:r>
                      <a:endParaRPr lang="it-IT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latin typeface="+mn-lt"/>
                        </a:rPr>
                        <a:t>Montpellier</a:t>
                      </a:r>
                      <a:endParaRPr lang="it-IT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6814098"/>
                  </a:ext>
                </a:extLst>
              </a:tr>
              <a:tr h="433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</a:rPr>
                        <a:t>1879</a:t>
                      </a:r>
                      <a:endParaRPr lang="it-IT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</a:rPr>
                        <a:t>Austria-Hungary </a:t>
                      </a:r>
                      <a:endParaRPr lang="it-IT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 err="1">
                          <a:effectLst/>
                          <a:latin typeface="+mn-lt"/>
                        </a:rPr>
                        <a:t>Szekszárd</a:t>
                      </a:r>
                      <a:r>
                        <a:rPr lang="en-GB" sz="1200" kern="100" dirty="0">
                          <a:effectLst/>
                          <a:latin typeface="+mn-lt"/>
                        </a:rPr>
                        <a:t> (Hungary)</a:t>
                      </a:r>
                      <a:endParaRPr lang="it-IT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5222606"/>
                  </a:ext>
                </a:extLst>
              </a:tr>
              <a:tr h="209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</a:rPr>
                        <a:t>1884</a:t>
                      </a:r>
                      <a:endParaRPr lang="it-IT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16330" algn="r"/>
                        </a:tabLst>
                      </a:pPr>
                      <a:r>
                        <a:rPr lang="en-GB" sz="1200" kern="100">
                          <a:effectLst/>
                          <a:latin typeface="+mn-lt"/>
                        </a:rPr>
                        <a:t>Japan</a:t>
                      </a:r>
                      <a:endParaRPr lang="it-IT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latin typeface="+mn-lt"/>
                        </a:rPr>
                        <a:t>Tokyo</a:t>
                      </a:r>
                      <a:endParaRPr lang="it-IT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3692374"/>
                  </a:ext>
                </a:extLst>
              </a:tr>
              <a:tr h="433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</a:rPr>
                        <a:t>1887</a:t>
                      </a:r>
                      <a:endParaRPr lang="it-IT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</a:rPr>
                        <a:t>Russian Empire </a:t>
                      </a:r>
                      <a:endParaRPr lang="it-IT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latin typeface="+mn-lt"/>
                        </a:rPr>
                        <a:t>Tbilisi (Georgia)</a:t>
                      </a:r>
                      <a:endParaRPr lang="it-IT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8878540"/>
                  </a:ext>
                </a:extLst>
              </a:tr>
              <a:tr h="433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</a:rPr>
                        <a:t>1888</a:t>
                      </a:r>
                      <a:endParaRPr lang="it-IT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</a:rPr>
                        <a:t>Ottoman Empire </a:t>
                      </a:r>
                      <a:endParaRPr lang="it-IT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latin typeface="+mn-lt"/>
                        </a:rPr>
                        <a:t>Bursa (Turkey)</a:t>
                      </a:r>
                      <a:endParaRPr lang="it-IT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2721893"/>
                  </a:ext>
                </a:extLst>
              </a:tr>
              <a:tr h="209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</a:rPr>
                        <a:t>1893</a:t>
                      </a:r>
                      <a:endParaRPr lang="it-IT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</a:rPr>
                        <a:t>Spain</a:t>
                      </a:r>
                      <a:endParaRPr lang="it-IT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latin typeface="+mn-lt"/>
                        </a:rPr>
                        <a:t>Murcia</a:t>
                      </a:r>
                      <a:endParaRPr lang="it-IT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304555"/>
                  </a:ext>
                </a:extLst>
              </a:tr>
              <a:tr h="209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</a:rPr>
                        <a:t>1894</a:t>
                      </a:r>
                      <a:endParaRPr lang="it-IT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</a:rPr>
                        <a:t>Bulgaria</a:t>
                      </a:r>
                      <a:endParaRPr lang="it-IT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latin typeface="+mn-lt"/>
                        </a:rPr>
                        <a:t>Vratsa</a:t>
                      </a:r>
                      <a:endParaRPr lang="it-IT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6900633"/>
                  </a:ext>
                </a:extLst>
              </a:tr>
              <a:tr h="209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</a:rPr>
                        <a:t>1897</a:t>
                      </a:r>
                      <a:endParaRPr lang="it-IT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</a:rPr>
                        <a:t>China</a:t>
                      </a:r>
                      <a:endParaRPr lang="it-IT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latin typeface="+mn-lt"/>
                        </a:rPr>
                        <a:t>Hangzhou</a:t>
                      </a:r>
                      <a:endParaRPr lang="it-IT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6431410"/>
                  </a:ext>
                </a:extLst>
              </a:tr>
              <a:tr h="433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</a:rPr>
                        <a:t>1902</a:t>
                      </a:r>
                      <a:endParaRPr lang="it-IT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</a:rPr>
                        <a:t>Siam </a:t>
                      </a:r>
                      <a:endParaRPr lang="it-IT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latin typeface="+mn-lt"/>
                        </a:rPr>
                        <a:t>Bangkok (Thailand)</a:t>
                      </a:r>
                      <a:endParaRPr lang="it-IT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1083480"/>
                  </a:ext>
                </a:extLst>
              </a:tr>
              <a:tr h="209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</a:rPr>
                        <a:t>1925</a:t>
                      </a:r>
                      <a:endParaRPr lang="it-IT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</a:rPr>
                        <a:t>Romania</a:t>
                      </a:r>
                      <a:endParaRPr lang="it-IT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200" kern="100" dirty="0" err="1">
                          <a:effectLst/>
                          <a:latin typeface="+mn-lt"/>
                        </a:rPr>
                        <a:t>Orșova</a:t>
                      </a:r>
                      <a:endParaRPr lang="it-IT" sz="1200" b="1" kern="100" dirty="0">
                        <a:solidFill>
                          <a:srgbClr val="2F5496"/>
                        </a:solidFill>
                        <a:effectLst/>
                        <a:latin typeface="+mn-lt"/>
                        <a:ea typeface="Yu Gothic Light" panose="020B0300000000000000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3207169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19233EE-9439-7737-0E26-FA78EFC83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088" y="991918"/>
            <a:ext cx="64320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7D5CFE-8FD8-35DA-5C2E-F28F9C751E32}"/>
              </a:ext>
            </a:extLst>
          </p:cNvPr>
          <p:cNvSpPr txBox="1"/>
          <p:nvPr/>
        </p:nvSpPr>
        <p:spPr>
          <a:xfrm>
            <a:off x="5164852" y="149856"/>
            <a:ext cx="36776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marR="540385"/>
            <a:r>
              <a:rPr lang="en-GB" sz="1400" dirty="0"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First Sericulture Stations Established by Country/Polity (1869-1925)</a:t>
            </a:r>
            <a:r>
              <a:rPr lang="en-GB" sz="1400" dirty="0">
                <a:effectLst/>
                <a:latin typeface="+mn-lt"/>
                <a:ea typeface="Yu Mincho" panose="02020400000000000000" pitchFamily="18" charset="-128"/>
                <a:cs typeface="Times New Roman" panose="02020603050405020304" pitchFamily="18" charset="0"/>
              </a:rPr>
              <a:t>. In parenthesis, today’s nationality</a:t>
            </a:r>
            <a:endParaRPr lang="it-IT" sz="1400" dirty="0">
              <a:effectLst/>
              <a:latin typeface="+mn-lt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43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>
          <a:extLst>
            <a:ext uri="{FF2B5EF4-FFF2-40B4-BE49-F238E27FC236}">
              <a16:creationId xmlns:a16="http://schemas.microsoft.com/office/drawing/2014/main" id="{A740F326-C9AE-58F9-FC08-A4899A4A9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3" name="Google Shape;813;p69">
            <a:extLst>
              <a:ext uri="{FF2B5EF4-FFF2-40B4-BE49-F238E27FC236}">
                <a16:creationId xmlns:a16="http://schemas.microsoft.com/office/drawing/2014/main" id="{B78586E3-DA01-E6B8-5F34-32FF08F2E3F3}"/>
              </a:ext>
            </a:extLst>
          </p:cNvPr>
          <p:cNvGrpSpPr/>
          <p:nvPr/>
        </p:nvGrpSpPr>
        <p:grpSpPr>
          <a:xfrm>
            <a:off x="4372326" y="528824"/>
            <a:ext cx="4654864" cy="4196198"/>
            <a:chOff x="351729" y="712448"/>
            <a:chExt cx="4143919" cy="3735599"/>
          </a:xfrm>
        </p:grpSpPr>
        <p:sp>
          <p:nvSpPr>
            <p:cNvPr id="814" name="Google Shape;814;p69">
              <a:extLst>
                <a:ext uri="{FF2B5EF4-FFF2-40B4-BE49-F238E27FC236}">
                  <a16:creationId xmlns:a16="http://schemas.microsoft.com/office/drawing/2014/main" id="{F1BDCC5F-D260-4D48-D975-D850119625A1}"/>
                </a:ext>
              </a:extLst>
            </p:cNvPr>
            <p:cNvSpPr/>
            <p:nvPr/>
          </p:nvSpPr>
          <p:spPr>
            <a:xfrm rot="204443" flipH="1">
              <a:off x="567095" y="823084"/>
              <a:ext cx="3827486" cy="3514326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815" name="Google Shape;815;p69">
              <a:extLst>
                <a:ext uri="{FF2B5EF4-FFF2-40B4-BE49-F238E27FC236}">
                  <a16:creationId xmlns:a16="http://schemas.microsoft.com/office/drawing/2014/main" id="{9344F64D-6214-8EAF-7644-7925469208E9}"/>
                </a:ext>
              </a:extLst>
            </p:cNvPr>
            <p:cNvSpPr/>
            <p:nvPr/>
          </p:nvSpPr>
          <p:spPr>
            <a:xfrm rot="204437" flipH="1">
              <a:off x="439655" y="990662"/>
              <a:ext cx="3684219" cy="3070665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18" name="Google Shape;818;p69">
            <a:extLst>
              <a:ext uri="{FF2B5EF4-FFF2-40B4-BE49-F238E27FC236}">
                <a16:creationId xmlns:a16="http://schemas.microsoft.com/office/drawing/2014/main" id="{C08736B9-CEAD-0CDC-6FAC-9C05F9A9B7E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928133" y="1743905"/>
            <a:ext cx="2943300" cy="18870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 err="1"/>
              <a:t>Letter</a:t>
            </a:r>
            <a:r>
              <a:rPr lang="it-IT" sz="1800" dirty="0"/>
              <a:t> to </a:t>
            </a:r>
            <a:r>
              <a:rPr lang="it-IT" sz="1800" dirty="0" err="1"/>
              <a:t>Padua’s</a:t>
            </a:r>
            <a:r>
              <a:rPr lang="it-IT" sz="1800" dirty="0"/>
              <a:t> director Luciano Pigorini from Savvas </a:t>
            </a:r>
            <a:r>
              <a:rPr lang="it-IT" sz="1800" dirty="0" err="1"/>
              <a:t>Pontiki</a:t>
            </a:r>
            <a:r>
              <a:rPr lang="it-IT" sz="1800" dirty="0"/>
              <a:t> in the Island of Cyprus </a:t>
            </a:r>
            <a:r>
              <a:rPr lang="it-IT" sz="1800" dirty="0" err="1"/>
              <a:t>dated</a:t>
            </a:r>
            <a:r>
              <a:rPr lang="it-IT" sz="1800" dirty="0"/>
              <a:t> </a:t>
            </a:r>
            <a:r>
              <a:rPr lang="it-IT" sz="1800" dirty="0" err="1"/>
              <a:t>February</a:t>
            </a:r>
            <a:r>
              <a:rPr lang="it-IT" sz="1800" dirty="0"/>
              <a:t> 22 1933 </a:t>
            </a:r>
            <a:r>
              <a:rPr lang="it-IT" sz="1800" dirty="0" err="1"/>
              <a:t>discussing</a:t>
            </a:r>
            <a:r>
              <a:rPr lang="it-IT" sz="1800" dirty="0"/>
              <a:t> the global </a:t>
            </a:r>
            <a:r>
              <a:rPr lang="it-IT" sz="1800" dirty="0" err="1"/>
              <a:t>decrease</a:t>
            </a:r>
            <a:r>
              <a:rPr lang="it-IT" sz="1800" dirty="0"/>
              <a:t> of </a:t>
            </a:r>
            <a:r>
              <a:rPr lang="it-IT" sz="1800" dirty="0" err="1"/>
              <a:t>silk</a:t>
            </a:r>
            <a:r>
              <a:rPr lang="it-IT" sz="1800" dirty="0"/>
              <a:t> prices</a:t>
            </a:r>
            <a:r>
              <a:rPr lang="it-IT" dirty="0"/>
              <a:t>.</a:t>
            </a:r>
          </a:p>
        </p:txBody>
      </p:sp>
      <p:sp>
        <p:nvSpPr>
          <p:cNvPr id="819" name="Google Shape;819;p69">
            <a:extLst>
              <a:ext uri="{FF2B5EF4-FFF2-40B4-BE49-F238E27FC236}">
                <a16:creationId xmlns:a16="http://schemas.microsoft.com/office/drawing/2014/main" id="{BB5F6E0E-C75F-0DE7-D767-7382704DC6E7}"/>
              </a:ext>
            </a:extLst>
          </p:cNvPr>
          <p:cNvSpPr/>
          <p:nvPr/>
        </p:nvSpPr>
        <p:spPr>
          <a:xfrm>
            <a:off x="7574842" y="3834799"/>
            <a:ext cx="1580818" cy="1294525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" name="Google Shape;820;p69">
            <a:extLst>
              <a:ext uri="{FF2B5EF4-FFF2-40B4-BE49-F238E27FC236}">
                <a16:creationId xmlns:a16="http://schemas.microsoft.com/office/drawing/2014/main" id="{10ADE5C1-808B-1708-447E-7C440CEE98C4}"/>
              </a:ext>
            </a:extLst>
          </p:cNvPr>
          <p:cNvSpPr/>
          <p:nvPr/>
        </p:nvSpPr>
        <p:spPr>
          <a:xfrm rot="6380618">
            <a:off x="5538725" y="2728109"/>
            <a:ext cx="4396790" cy="2564698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21" name="Google Shape;821;p69">
            <a:extLst>
              <a:ext uri="{FF2B5EF4-FFF2-40B4-BE49-F238E27FC236}">
                <a16:creationId xmlns:a16="http://schemas.microsoft.com/office/drawing/2014/main" id="{272CA372-456F-0B0C-47BC-AD84A339FD5A}"/>
              </a:ext>
            </a:extLst>
          </p:cNvPr>
          <p:cNvGrpSpPr/>
          <p:nvPr/>
        </p:nvGrpSpPr>
        <p:grpSpPr>
          <a:xfrm rot="-405693">
            <a:off x="3559870" y="310684"/>
            <a:ext cx="1251082" cy="1432551"/>
            <a:chOff x="7852208" y="207243"/>
            <a:chExt cx="1130465" cy="1294452"/>
          </a:xfrm>
        </p:grpSpPr>
        <p:sp>
          <p:nvSpPr>
            <p:cNvPr id="822" name="Google Shape;822;p69">
              <a:extLst>
                <a:ext uri="{FF2B5EF4-FFF2-40B4-BE49-F238E27FC236}">
                  <a16:creationId xmlns:a16="http://schemas.microsoft.com/office/drawing/2014/main" id="{AF6E14D1-ACFC-09D2-9FD8-5BBFDB70D634}"/>
                </a:ext>
              </a:extLst>
            </p:cNvPr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3" name="Google Shape;823;p69">
              <a:extLst>
                <a:ext uri="{FF2B5EF4-FFF2-40B4-BE49-F238E27FC236}">
                  <a16:creationId xmlns:a16="http://schemas.microsoft.com/office/drawing/2014/main" id="{5082EDD2-72BD-B413-772E-0D914BEFDF39}"/>
                </a:ext>
              </a:extLst>
            </p:cNvPr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4" name="Google Shape;824;p69">
              <a:extLst>
                <a:ext uri="{FF2B5EF4-FFF2-40B4-BE49-F238E27FC236}">
                  <a16:creationId xmlns:a16="http://schemas.microsoft.com/office/drawing/2014/main" id="{A8971C56-A861-44D5-DDBB-36569D8F6BD3}"/>
                </a:ext>
              </a:extLst>
            </p:cNvPr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5" name="Google Shape;825;p69">
              <a:extLst>
                <a:ext uri="{FF2B5EF4-FFF2-40B4-BE49-F238E27FC236}">
                  <a16:creationId xmlns:a16="http://schemas.microsoft.com/office/drawing/2014/main" id="{7108A408-5D9A-D2DC-AAAA-99658D0050E6}"/>
                </a:ext>
              </a:extLst>
            </p:cNvPr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6" name="Google Shape;826;p69">
              <a:extLst>
                <a:ext uri="{FF2B5EF4-FFF2-40B4-BE49-F238E27FC236}">
                  <a16:creationId xmlns:a16="http://schemas.microsoft.com/office/drawing/2014/main" id="{4740D28E-8468-F3EB-46A6-DE1299431B60}"/>
                </a:ext>
              </a:extLst>
            </p:cNvPr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7" name="Google Shape;827;p69">
              <a:extLst>
                <a:ext uri="{FF2B5EF4-FFF2-40B4-BE49-F238E27FC236}">
                  <a16:creationId xmlns:a16="http://schemas.microsoft.com/office/drawing/2014/main" id="{5B18D165-63AF-C2C4-5015-F02EA7E39C26}"/>
                </a:ext>
              </a:extLst>
            </p:cNvPr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8" name="Google Shape;828;p69">
              <a:extLst>
                <a:ext uri="{FF2B5EF4-FFF2-40B4-BE49-F238E27FC236}">
                  <a16:creationId xmlns:a16="http://schemas.microsoft.com/office/drawing/2014/main" id="{D0A96DD8-AA98-EB52-6228-C2898B42AD14}"/>
                </a:ext>
              </a:extLst>
            </p:cNvPr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29" name="Google Shape;829;p69">
            <a:extLst>
              <a:ext uri="{FF2B5EF4-FFF2-40B4-BE49-F238E27FC236}">
                <a16:creationId xmlns:a16="http://schemas.microsoft.com/office/drawing/2014/main" id="{54412CD1-A3F9-5A1A-5025-91EC040628E2}"/>
              </a:ext>
            </a:extLst>
          </p:cNvPr>
          <p:cNvSpPr/>
          <p:nvPr/>
        </p:nvSpPr>
        <p:spPr>
          <a:xfrm rot="-4397810">
            <a:off x="-681464" y="163162"/>
            <a:ext cx="2456801" cy="948190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Light" panose="020F03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</p:txBody>
      </p:sp>
      <p:pic>
        <p:nvPicPr>
          <p:cNvPr id="3" name="Immagine 2" descr="Immagine che contiene testo, calligrafia, lettera, documento&#10;&#10;Il contenuto generato dall'IA potrebbe non essere corretto.">
            <a:extLst>
              <a:ext uri="{FF2B5EF4-FFF2-40B4-BE49-F238E27FC236}">
                <a16:creationId xmlns:a16="http://schemas.microsoft.com/office/drawing/2014/main" id="{731D0CBB-054E-561B-210F-B0BE4794EE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69" y="-14176"/>
            <a:ext cx="398938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8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>
          <a:extLst>
            <a:ext uri="{FF2B5EF4-FFF2-40B4-BE49-F238E27FC236}">
              <a16:creationId xmlns:a16="http://schemas.microsoft.com/office/drawing/2014/main" id="{9898EFC5-F5A5-3405-2A3E-569D533A1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3" name="Google Shape;813;p69">
            <a:extLst>
              <a:ext uri="{FF2B5EF4-FFF2-40B4-BE49-F238E27FC236}">
                <a16:creationId xmlns:a16="http://schemas.microsoft.com/office/drawing/2014/main" id="{8E707590-E365-966F-32B8-DE8520090369}"/>
              </a:ext>
            </a:extLst>
          </p:cNvPr>
          <p:cNvGrpSpPr/>
          <p:nvPr/>
        </p:nvGrpSpPr>
        <p:grpSpPr>
          <a:xfrm>
            <a:off x="-38437" y="429251"/>
            <a:ext cx="4654864" cy="4196198"/>
            <a:chOff x="351729" y="712448"/>
            <a:chExt cx="4143919" cy="3735599"/>
          </a:xfrm>
        </p:grpSpPr>
        <p:sp>
          <p:nvSpPr>
            <p:cNvPr id="814" name="Google Shape;814;p69">
              <a:extLst>
                <a:ext uri="{FF2B5EF4-FFF2-40B4-BE49-F238E27FC236}">
                  <a16:creationId xmlns:a16="http://schemas.microsoft.com/office/drawing/2014/main" id="{72BFA7C3-B771-9A54-A11D-2E9D6E332E22}"/>
                </a:ext>
              </a:extLst>
            </p:cNvPr>
            <p:cNvSpPr/>
            <p:nvPr/>
          </p:nvSpPr>
          <p:spPr>
            <a:xfrm rot="204443" flipH="1">
              <a:off x="567095" y="823084"/>
              <a:ext cx="3827486" cy="3514326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815" name="Google Shape;815;p69">
              <a:extLst>
                <a:ext uri="{FF2B5EF4-FFF2-40B4-BE49-F238E27FC236}">
                  <a16:creationId xmlns:a16="http://schemas.microsoft.com/office/drawing/2014/main" id="{56F035DB-1755-065E-AEEF-215A4C1EDBBB}"/>
                </a:ext>
              </a:extLst>
            </p:cNvPr>
            <p:cNvSpPr/>
            <p:nvPr/>
          </p:nvSpPr>
          <p:spPr>
            <a:xfrm rot="204437" flipH="1">
              <a:off x="439655" y="990662"/>
              <a:ext cx="3684219" cy="3070665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18" name="Google Shape;818;p69">
            <a:extLst>
              <a:ext uri="{FF2B5EF4-FFF2-40B4-BE49-F238E27FC236}">
                <a16:creationId xmlns:a16="http://schemas.microsoft.com/office/drawing/2014/main" id="{8C3E6612-1297-DB11-01EB-7F33423D253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10313" y="1694217"/>
            <a:ext cx="3204015" cy="18870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/>
              <a:t>Postcards to </a:t>
            </a:r>
            <a:r>
              <a:rPr lang="it-IT" sz="1800" dirty="0" err="1"/>
              <a:t>Padua’s</a:t>
            </a:r>
            <a:r>
              <a:rPr lang="it-IT" sz="1800" dirty="0"/>
              <a:t> director Enrico </a:t>
            </a:r>
            <a:r>
              <a:rPr lang="it-IT" sz="1800" dirty="0" err="1"/>
              <a:t>Verson</a:t>
            </a:r>
            <a:r>
              <a:rPr lang="it-IT" sz="1800" dirty="0"/>
              <a:t> from </a:t>
            </a:r>
            <a:r>
              <a:rPr lang="it-IT" sz="1800" dirty="0" err="1"/>
              <a:t>Taiso</a:t>
            </a:r>
            <a:r>
              <a:rPr lang="it-IT" sz="1800" dirty="0"/>
              <a:t>(?) </a:t>
            </a:r>
            <a:r>
              <a:rPr lang="it-IT" sz="1800" dirty="0" err="1"/>
              <a:t>Takano</a:t>
            </a:r>
            <a:r>
              <a:rPr lang="it-IT" sz="1800" dirty="0"/>
              <a:t> </a:t>
            </a:r>
            <a:r>
              <a:rPr lang="it-IT" sz="1800" dirty="0" err="1"/>
              <a:t>travelling</a:t>
            </a:r>
            <a:r>
              <a:rPr lang="it-IT" sz="1800" dirty="0"/>
              <a:t> in Europe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/>
              <a:t>  1924(?)</a:t>
            </a:r>
            <a:endParaRPr sz="1800" dirty="0"/>
          </a:p>
        </p:txBody>
      </p:sp>
      <p:sp>
        <p:nvSpPr>
          <p:cNvPr id="819" name="Google Shape;819;p69">
            <a:extLst>
              <a:ext uri="{FF2B5EF4-FFF2-40B4-BE49-F238E27FC236}">
                <a16:creationId xmlns:a16="http://schemas.microsoft.com/office/drawing/2014/main" id="{54B9CD7F-A48E-3A46-24C8-46443C58E3DD}"/>
              </a:ext>
            </a:extLst>
          </p:cNvPr>
          <p:cNvSpPr/>
          <p:nvPr/>
        </p:nvSpPr>
        <p:spPr>
          <a:xfrm>
            <a:off x="7563126" y="3848976"/>
            <a:ext cx="1580818" cy="1294525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" name="Google Shape;820;p69">
            <a:extLst>
              <a:ext uri="{FF2B5EF4-FFF2-40B4-BE49-F238E27FC236}">
                <a16:creationId xmlns:a16="http://schemas.microsoft.com/office/drawing/2014/main" id="{10D8F95F-B9E8-63F4-CD7D-D6E285723CAA}"/>
              </a:ext>
            </a:extLst>
          </p:cNvPr>
          <p:cNvSpPr/>
          <p:nvPr/>
        </p:nvSpPr>
        <p:spPr>
          <a:xfrm rot="6380618">
            <a:off x="5538725" y="2728109"/>
            <a:ext cx="4396790" cy="2564698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21" name="Google Shape;821;p69">
            <a:extLst>
              <a:ext uri="{FF2B5EF4-FFF2-40B4-BE49-F238E27FC236}">
                <a16:creationId xmlns:a16="http://schemas.microsoft.com/office/drawing/2014/main" id="{CDF8CB5D-0075-E610-9807-50200D69A675}"/>
              </a:ext>
            </a:extLst>
          </p:cNvPr>
          <p:cNvGrpSpPr/>
          <p:nvPr/>
        </p:nvGrpSpPr>
        <p:grpSpPr>
          <a:xfrm rot="-405693">
            <a:off x="3559870" y="310684"/>
            <a:ext cx="1251082" cy="1432551"/>
            <a:chOff x="7852208" y="207243"/>
            <a:chExt cx="1130465" cy="1294452"/>
          </a:xfrm>
        </p:grpSpPr>
        <p:sp>
          <p:nvSpPr>
            <p:cNvPr id="822" name="Google Shape;822;p69">
              <a:extLst>
                <a:ext uri="{FF2B5EF4-FFF2-40B4-BE49-F238E27FC236}">
                  <a16:creationId xmlns:a16="http://schemas.microsoft.com/office/drawing/2014/main" id="{88D6E14B-4086-1648-5C0B-512BA1B07422}"/>
                </a:ext>
              </a:extLst>
            </p:cNvPr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3" name="Google Shape;823;p69">
              <a:extLst>
                <a:ext uri="{FF2B5EF4-FFF2-40B4-BE49-F238E27FC236}">
                  <a16:creationId xmlns:a16="http://schemas.microsoft.com/office/drawing/2014/main" id="{00F78465-AFE2-D2AC-094E-FABF5E2667AB}"/>
                </a:ext>
              </a:extLst>
            </p:cNvPr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4" name="Google Shape;824;p69">
              <a:extLst>
                <a:ext uri="{FF2B5EF4-FFF2-40B4-BE49-F238E27FC236}">
                  <a16:creationId xmlns:a16="http://schemas.microsoft.com/office/drawing/2014/main" id="{1EE41417-CD13-7B7F-5069-38571A8C72B1}"/>
                </a:ext>
              </a:extLst>
            </p:cNvPr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5" name="Google Shape;825;p69">
              <a:extLst>
                <a:ext uri="{FF2B5EF4-FFF2-40B4-BE49-F238E27FC236}">
                  <a16:creationId xmlns:a16="http://schemas.microsoft.com/office/drawing/2014/main" id="{60C740AF-221D-6B3F-189C-D75B0DC3A3FA}"/>
                </a:ext>
              </a:extLst>
            </p:cNvPr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6" name="Google Shape;826;p69">
              <a:extLst>
                <a:ext uri="{FF2B5EF4-FFF2-40B4-BE49-F238E27FC236}">
                  <a16:creationId xmlns:a16="http://schemas.microsoft.com/office/drawing/2014/main" id="{10D40FEA-C05A-5CDB-EACF-A12AB046DF64}"/>
                </a:ext>
              </a:extLst>
            </p:cNvPr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7" name="Google Shape;827;p69">
              <a:extLst>
                <a:ext uri="{FF2B5EF4-FFF2-40B4-BE49-F238E27FC236}">
                  <a16:creationId xmlns:a16="http://schemas.microsoft.com/office/drawing/2014/main" id="{B6D4A4E0-7E5E-07D8-D426-5442BA5F1D47}"/>
                </a:ext>
              </a:extLst>
            </p:cNvPr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8" name="Google Shape;828;p69">
              <a:extLst>
                <a:ext uri="{FF2B5EF4-FFF2-40B4-BE49-F238E27FC236}">
                  <a16:creationId xmlns:a16="http://schemas.microsoft.com/office/drawing/2014/main" id="{5B69D4BA-30C3-44C5-B8C6-F6F0AFB18566}"/>
                </a:ext>
              </a:extLst>
            </p:cNvPr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29" name="Google Shape;829;p69">
            <a:extLst>
              <a:ext uri="{FF2B5EF4-FFF2-40B4-BE49-F238E27FC236}">
                <a16:creationId xmlns:a16="http://schemas.microsoft.com/office/drawing/2014/main" id="{7827B212-F150-6116-B299-0E653593EF63}"/>
              </a:ext>
            </a:extLst>
          </p:cNvPr>
          <p:cNvSpPr/>
          <p:nvPr/>
        </p:nvSpPr>
        <p:spPr>
          <a:xfrm rot="-4397810">
            <a:off x="-681464" y="163162"/>
            <a:ext cx="2456801" cy="948190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Light" panose="020F03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CCA7239-EEEC-5FE0-5C97-6D6A8399B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007" y="227731"/>
            <a:ext cx="3421673" cy="485569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D251463-5BEB-6700-D9AE-1D1EB7F352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666" y="1307859"/>
            <a:ext cx="1899822" cy="26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>
          <a:extLst>
            <a:ext uri="{FF2B5EF4-FFF2-40B4-BE49-F238E27FC236}">
              <a16:creationId xmlns:a16="http://schemas.microsoft.com/office/drawing/2014/main" id="{2BA4929E-B243-028C-510E-47602E383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3" name="Google Shape;813;p69">
            <a:extLst>
              <a:ext uri="{FF2B5EF4-FFF2-40B4-BE49-F238E27FC236}">
                <a16:creationId xmlns:a16="http://schemas.microsoft.com/office/drawing/2014/main" id="{5FDCC724-1AD0-30AB-A851-8523B496BC6B}"/>
              </a:ext>
            </a:extLst>
          </p:cNvPr>
          <p:cNvGrpSpPr/>
          <p:nvPr/>
        </p:nvGrpSpPr>
        <p:grpSpPr>
          <a:xfrm>
            <a:off x="159609" y="473651"/>
            <a:ext cx="4654864" cy="4196198"/>
            <a:chOff x="351729" y="712448"/>
            <a:chExt cx="4143919" cy="3735599"/>
          </a:xfrm>
        </p:grpSpPr>
        <p:sp>
          <p:nvSpPr>
            <p:cNvPr id="814" name="Google Shape;814;p69">
              <a:extLst>
                <a:ext uri="{FF2B5EF4-FFF2-40B4-BE49-F238E27FC236}">
                  <a16:creationId xmlns:a16="http://schemas.microsoft.com/office/drawing/2014/main" id="{EB384307-4634-AA6F-9F3B-5C3CB5E1E5F4}"/>
                </a:ext>
              </a:extLst>
            </p:cNvPr>
            <p:cNvSpPr/>
            <p:nvPr/>
          </p:nvSpPr>
          <p:spPr>
            <a:xfrm rot="204443" flipH="1">
              <a:off x="567095" y="823084"/>
              <a:ext cx="3827486" cy="3514326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815" name="Google Shape;815;p69">
              <a:extLst>
                <a:ext uri="{FF2B5EF4-FFF2-40B4-BE49-F238E27FC236}">
                  <a16:creationId xmlns:a16="http://schemas.microsoft.com/office/drawing/2014/main" id="{08C28390-8116-09F9-85D8-3A28C3E9B302}"/>
                </a:ext>
              </a:extLst>
            </p:cNvPr>
            <p:cNvSpPr/>
            <p:nvPr/>
          </p:nvSpPr>
          <p:spPr>
            <a:xfrm rot="204437" flipH="1">
              <a:off x="439655" y="990662"/>
              <a:ext cx="3684219" cy="3070665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816" name="Google Shape;816;p69">
            <a:extLst>
              <a:ext uri="{FF2B5EF4-FFF2-40B4-BE49-F238E27FC236}">
                <a16:creationId xmlns:a16="http://schemas.microsoft.com/office/drawing/2014/main" id="{FE51F844-FFB7-0B73-0692-C8EC62996C47}"/>
              </a:ext>
            </a:extLst>
          </p:cNvPr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519679" y="-197791"/>
            <a:ext cx="5148460" cy="5534125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sp>
        <p:nvSpPr>
          <p:cNvPr id="817" name="Google Shape;817;p69">
            <a:extLst>
              <a:ext uri="{FF2B5EF4-FFF2-40B4-BE49-F238E27FC236}">
                <a16:creationId xmlns:a16="http://schemas.microsoft.com/office/drawing/2014/main" id="{22714F39-D0A6-2DF7-52CE-8B3CA1ED77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028" y="1157604"/>
            <a:ext cx="2943300" cy="6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Wardle Collection Catalogue</a:t>
            </a:r>
            <a:endParaRPr dirty="0"/>
          </a:p>
        </p:txBody>
      </p:sp>
      <p:sp>
        <p:nvSpPr>
          <p:cNvPr id="818" name="Google Shape;818;p69">
            <a:extLst>
              <a:ext uri="{FF2B5EF4-FFF2-40B4-BE49-F238E27FC236}">
                <a16:creationId xmlns:a16="http://schemas.microsoft.com/office/drawing/2014/main" id="{FE3DCCC7-B364-3AA4-15F5-A75EA4A0776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10313" y="2142675"/>
            <a:ext cx="3204015" cy="14385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 err="1">
                <a:latin typeface="+mj-lt"/>
              </a:rPr>
              <a:t>Correspondence</a:t>
            </a:r>
            <a:r>
              <a:rPr lang="it-IT" sz="1800" dirty="0">
                <a:latin typeface="+mj-lt"/>
              </a:rPr>
              <a:t> with Thomas </a:t>
            </a:r>
            <a:r>
              <a:rPr lang="it-IT" sz="1800" dirty="0" err="1">
                <a:latin typeface="+mj-lt"/>
              </a:rPr>
              <a:t>Wardle</a:t>
            </a:r>
            <a:r>
              <a:rPr lang="it-IT" sz="1800" dirty="0">
                <a:latin typeface="+mj-lt"/>
              </a:rPr>
              <a:t> and </a:t>
            </a:r>
            <a:r>
              <a:rPr lang="it-IT" sz="1800" kern="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Muckerji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Nitya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Gopal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from</a:t>
            </a:r>
            <a:r>
              <a:rPr lang="it-IT" sz="1800" kern="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it-IT" sz="1800" kern="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Berhampur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on </a:t>
            </a:r>
            <a:r>
              <a:rPr lang="it-IT" sz="18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Tasar</a:t>
            </a:r>
            <a:r>
              <a:rPr lang="it-IT" sz="18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silk</a:t>
            </a:r>
            <a:endParaRPr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9" name="Google Shape;819;p69">
            <a:extLst>
              <a:ext uri="{FF2B5EF4-FFF2-40B4-BE49-F238E27FC236}">
                <a16:creationId xmlns:a16="http://schemas.microsoft.com/office/drawing/2014/main" id="{CD972E8B-F51A-4769-9216-A8E7A66C5B94}"/>
              </a:ext>
            </a:extLst>
          </p:cNvPr>
          <p:cNvSpPr/>
          <p:nvPr/>
        </p:nvSpPr>
        <p:spPr>
          <a:xfrm>
            <a:off x="7563126" y="3848976"/>
            <a:ext cx="1580818" cy="1294525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" name="Google Shape;820;p69">
            <a:extLst>
              <a:ext uri="{FF2B5EF4-FFF2-40B4-BE49-F238E27FC236}">
                <a16:creationId xmlns:a16="http://schemas.microsoft.com/office/drawing/2014/main" id="{A9456124-EF99-4FE4-B1F5-E43419300C39}"/>
              </a:ext>
            </a:extLst>
          </p:cNvPr>
          <p:cNvSpPr/>
          <p:nvPr/>
        </p:nvSpPr>
        <p:spPr>
          <a:xfrm rot="6380618">
            <a:off x="5538725" y="2728109"/>
            <a:ext cx="4396790" cy="2564698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21" name="Google Shape;821;p69">
            <a:extLst>
              <a:ext uri="{FF2B5EF4-FFF2-40B4-BE49-F238E27FC236}">
                <a16:creationId xmlns:a16="http://schemas.microsoft.com/office/drawing/2014/main" id="{E6B05954-65CF-2109-7033-79501EDBE0CA}"/>
              </a:ext>
            </a:extLst>
          </p:cNvPr>
          <p:cNvGrpSpPr/>
          <p:nvPr/>
        </p:nvGrpSpPr>
        <p:grpSpPr>
          <a:xfrm rot="-405693">
            <a:off x="3559870" y="310684"/>
            <a:ext cx="1251082" cy="1432551"/>
            <a:chOff x="7852208" y="207243"/>
            <a:chExt cx="1130465" cy="1294452"/>
          </a:xfrm>
        </p:grpSpPr>
        <p:sp>
          <p:nvSpPr>
            <p:cNvPr id="822" name="Google Shape;822;p69">
              <a:extLst>
                <a:ext uri="{FF2B5EF4-FFF2-40B4-BE49-F238E27FC236}">
                  <a16:creationId xmlns:a16="http://schemas.microsoft.com/office/drawing/2014/main" id="{131B6A6C-80E1-8B3C-78B6-90BE06054392}"/>
                </a:ext>
              </a:extLst>
            </p:cNvPr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3" name="Google Shape;823;p69">
              <a:extLst>
                <a:ext uri="{FF2B5EF4-FFF2-40B4-BE49-F238E27FC236}">
                  <a16:creationId xmlns:a16="http://schemas.microsoft.com/office/drawing/2014/main" id="{8C76A82A-0BE0-576B-D995-F6481DDDBEF9}"/>
                </a:ext>
              </a:extLst>
            </p:cNvPr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4" name="Google Shape;824;p69">
              <a:extLst>
                <a:ext uri="{FF2B5EF4-FFF2-40B4-BE49-F238E27FC236}">
                  <a16:creationId xmlns:a16="http://schemas.microsoft.com/office/drawing/2014/main" id="{B2DD9B56-6CA0-9883-067B-65502D3217F3}"/>
                </a:ext>
              </a:extLst>
            </p:cNvPr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5" name="Google Shape;825;p69">
              <a:extLst>
                <a:ext uri="{FF2B5EF4-FFF2-40B4-BE49-F238E27FC236}">
                  <a16:creationId xmlns:a16="http://schemas.microsoft.com/office/drawing/2014/main" id="{28F33C9A-F395-89D2-8D81-497FF12E900F}"/>
                </a:ext>
              </a:extLst>
            </p:cNvPr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6" name="Google Shape;826;p69">
              <a:extLst>
                <a:ext uri="{FF2B5EF4-FFF2-40B4-BE49-F238E27FC236}">
                  <a16:creationId xmlns:a16="http://schemas.microsoft.com/office/drawing/2014/main" id="{2842F595-4021-9EB4-D408-01C607884965}"/>
                </a:ext>
              </a:extLst>
            </p:cNvPr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7" name="Google Shape;827;p69">
              <a:extLst>
                <a:ext uri="{FF2B5EF4-FFF2-40B4-BE49-F238E27FC236}">
                  <a16:creationId xmlns:a16="http://schemas.microsoft.com/office/drawing/2014/main" id="{1CC4F592-F16B-CFE8-5C5C-D614F1C5AF45}"/>
                </a:ext>
              </a:extLst>
            </p:cNvPr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8" name="Google Shape;828;p69">
              <a:extLst>
                <a:ext uri="{FF2B5EF4-FFF2-40B4-BE49-F238E27FC236}">
                  <a16:creationId xmlns:a16="http://schemas.microsoft.com/office/drawing/2014/main" id="{45763186-9DE8-23E9-C079-33C0F4F7860A}"/>
                </a:ext>
              </a:extLst>
            </p:cNvPr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29" name="Google Shape;829;p69">
            <a:extLst>
              <a:ext uri="{FF2B5EF4-FFF2-40B4-BE49-F238E27FC236}">
                <a16:creationId xmlns:a16="http://schemas.microsoft.com/office/drawing/2014/main" id="{1BC0E12C-B4E9-DCBF-B0D2-B83CF802D8EB}"/>
              </a:ext>
            </a:extLst>
          </p:cNvPr>
          <p:cNvSpPr/>
          <p:nvPr/>
        </p:nvSpPr>
        <p:spPr>
          <a:xfrm rot="-4397810">
            <a:off x="-681464" y="163162"/>
            <a:ext cx="2456801" cy="948190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Light" panose="020F03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93257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1" name="Google Shape;3621;p121"/>
          <p:cNvSpPr txBox="1">
            <a:spLocks noGrp="1"/>
          </p:cNvSpPr>
          <p:nvPr>
            <p:ph type="subTitle" idx="1"/>
          </p:nvPr>
        </p:nvSpPr>
        <p:spPr>
          <a:xfrm>
            <a:off x="1356107" y="1727470"/>
            <a:ext cx="3434700" cy="1156200"/>
          </a:xfrm>
          <a:prstGeom prst="rect">
            <a:avLst/>
          </a:prstGeom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400" dirty="0">
                <a:solidFill>
                  <a:schemeClr val="bg2">
                    <a:lumMod val="50000"/>
                  </a:schemeClr>
                </a:solidFill>
              </a:rPr>
              <a:t>barbara.dg.splendore@gmail.com</a:t>
            </a:r>
            <a:endParaRPr sz="1400" dirty="0">
              <a:solidFill>
                <a:schemeClr val="bg2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 err="1">
                <a:solidFill>
                  <a:schemeClr val="bg2">
                    <a:lumMod val="50000"/>
                  </a:schemeClr>
                </a:solidFill>
              </a:rPr>
              <a:t>www.a</a:t>
            </a:r>
            <a:r>
              <a:rPr lang="en" sz="1400" dirty="0">
                <a:solidFill>
                  <a:schemeClr val="bg2">
                    <a:lumMod val="50000"/>
                  </a:schemeClr>
                </a:solidFill>
              </a:rPr>
              <a:t>racneproject.eu</a:t>
            </a:r>
          </a:p>
        </p:txBody>
      </p:sp>
      <p:sp>
        <p:nvSpPr>
          <p:cNvPr id="3622" name="Google Shape;3622;p121"/>
          <p:cNvSpPr txBox="1">
            <a:spLocks noGrp="1"/>
          </p:cNvSpPr>
          <p:nvPr>
            <p:ph type="title"/>
          </p:nvPr>
        </p:nvSpPr>
        <p:spPr>
          <a:xfrm>
            <a:off x="1290915" y="1079762"/>
            <a:ext cx="2213568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BB929"/>
                </a:solidFill>
              </a:rPr>
              <a:t>Thanks</a:t>
            </a:r>
            <a:endParaRPr dirty="0">
              <a:solidFill>
                <a:srgbClr val="FBB929"/>
              </a:solidFill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EBF25F84-DD26-5C40-24F5-C86E334C3B6E}"/>
              </a:ext>
            </a:extLst>
          </p:cNvPr>
          <p:cNvGrpSpPr/>
          <p:nvPr/>
        </p:nvGrpSpPr>
        <p:grpSpPr>
          <a:xfrm>
            <a:off x="1455453" y="2813907"/>
            <a:ext cx="1357788" cy="308691"/>
            <a:chOff x="3744896" y="3136371"/>
            <a:chExt cx="1553026" cy="353078"/>
          </a:xfrm>
          <a:solidFill>
            <a:srgbClr val="FBB929"/>
          </a:solidFill>
        </p:grpSpPr>
        <p:sp>
          <p:nvSpPr>
            <p:cNvPr id="3624" name="Google Shape;3624;p121"/>
            <p:cNvSpPr/>
            <p:nvPr/>
          </p:nvSpPr>
          <p:spPr>
            <a:xfrm>
              <a:off x="3744896" y="3136517"/>
              <a:ext cx="352982" cy="352932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4602" y="3500"/>
                  </a:moveTo>
                  <a:cubicBezTo>
                    <a:pt x="15137" y="3500"/>
                    <a:pt x="15682" y="3563"/>
                    <a:pt x="16247" y="3689"/>
                  </a:cubicBezTo>
                  <a:cubicBezTo>
                    <a:pt x="16179" y="4154"/>
                    <a:pt x="16095" y="4705"/>
                    <a:pt x="16033" y="5120"/>
                  </a:cubicBezTo>
                  <a:cubicBezTo>
                    <a:pt x="15810" y="5075"/>
                    <a:pt x="15484" y="5035"/>
                    <a:pt x="15150" y="5035"/>
                  </a:cubicBezTo>
                  <a:cubicBezTo>
                    <a:pt x="14968" y="5035"/>
                    <a:pt x="14783" y="5047"/>
                    <a:pt x="14611" y="5076"/>
                  </a:cubicBezTo>
                  <a:cubicBezTo>
                    <a:pt x="13536" y="5258"/>
                    <a:pt x="12918" y="5925"/>
                    <a:pt x="12918" y="6907"/>
                  </a:cubicBezTo>
                  <a:lnTo>
                    <a:pt x="12918" y="8819"/>
                  </a:lnTo>
                  <a:cubicBezTo>
                    <a:pt x="12918" y="9143"/>
                    <a:pt x="13180" y="9405"/>
                    <a:pt x="13504" y="9405"/>
                  </a:cubicBezTo>
                  <a:lnTo>
                    <a:pt x="15681" y="9405"/>
                  </a:lnTo>
                  <a:lnTo>
                    <a:pt x="15388" y="10576"/>
                  </a:lnTo>
                  <a:lnTo>
                    <a:pt x="13504" y="10576"/>
                  </a:lnTo>
                  <a:cubicBezTo>
                    <a:pt x="13180" y="10576"/>
                    <a:pt x="12918" y="10838"/>
                    <a:pt x="12918" y="11161"/>
                  </a:cubicBezTo>
                  <a:lnTo>
                    <a:pt x="12918" y="18811"/>
                  </a:lnTo>
                  <a:lnTo>
                    <a:pt x="11162" y="18811"/>
                  </a:lnTo>
                  <a:lnTo>
                    <a:pt x="11162" y="11161"/>
                  </a:lnTo>
                  <a:cubicBezTo>
                    <a:pt x="11162" y="10838"/>
                    <a:pt x="10900" y="10576"/>
                    <a:pt x="10576" y="10576"/>
                  </a:cubicBezTo>
                  <a:lnTo>
                    <a:pt x="9407" y="10576"/>
                  </a:lnTo>
                  <a:lnTo>
                    <a:pt x="9407" y="9405"/>
                  </a:lnTo>
                  <a:lnTo>
                    <a:pt x="10576" y="9405"/>
                  </a:lnTo>
                  <a:cubicBezTo>
                    <a:pt x="10900" y="9405"/>
                    <a:pt x="11162" y="9143"/>
                    <a:pt x="11162" y="8821"/>
                  </a:cubicBezTo>
                  <a:cubicBezTo>
                    <a:pt x="11162" y="7215"/>
                    <a:pt x="11162" y="6481"/>
                    <a:pt x="11162" y="6143"/>
                  </a:cubicBezTo>
                  <a:cubicBezTo>
                    <a:pt x="11162" y="5520"/>
                    <a:pt x="11163" y="4843"/>
                    <a:pt x="11770" y="4324"/>
                  </a:cubicBezTo>
                  <a:cubicBezTo>
                    <a:pt x="12234" y="3928"/>
                    <a:pt x="12823" y="3687"/>
                    <a:pt x="13628" y="3571"/>
                  </a:cubicBezTo>
                  <a:cubicBezTo>
                    <a:pt x="13950" y="3524"/>
                    <a:pt x="14274" y="3500"/>
                    <a:pt x="14602" y="3500"/>
                  </a:cubicBezTo>
                  <a:close/>
                  <a:moveTo>
                    <a:pt x="17017" y="1170"/>
                  </a:moveTo>
                  <a:cubicBezTo>
                    <a:pt x="17990" y="1170"/>
                    <a:pt x="18811" y="1975"/>
                    <a:pt x="18811" y="2927"/>
                  </a:cubicBezTo>
                  <a:lnTo>
                    <a:pt x="18811" y="17056"/>
                  </a:lnTo>
                  <a:cubicBezTo>
                    <a:pt x="18811" y="18023"/>
                    <a:pt x="18024" y="18811"/>
                    <a:pt x="17056" y="18811"/>
                  </a:cubicBezTo>
                  <a:lnTo>
                    <a:pt x="14089" y="18811"/>
                  </a:lnTo>
                  <a:lnTo>
                    <a:pt x="14089" y="11747"/>
                  </a:lnTo>
                  <a:lnTo>
                    <a:pt x="15846" y="11747"/>
                  </a:lnTo>
                  <a:cubicBezTo>
                    <a:pt x="16115" y="11747"/>
                    <a:pt x="16348" y="11565"/>
                    <a:pt x="16414" y="11305"/>
                  </a:cubicBezTo>
                  <a:lnTo>
                    <a:pt x="16999" y="8963"/>
                  </a:lnTo>
                  <a:cubicBezTo>
                    <a:pt x="17042" y="8787"/>
                    <a:pt x="17003" y="8602"/>
                    <a:pt x="16893" y="8460"/>
                  </a:cubicBezTo>
                  <a:cubicBezTo>
                    <a:pt x="16782" y="8317"/>
                    <a:pt x="16612" y="8235"/>
                    <a:pt x="16431" y="8235"/>
                  </a:cubicBezTo>
                  <a:lnTo>
                    <a:pt x="14089" y="8235"/>
                  </a:lnTo>
                  <a:lnTo>
                    <a:pt x="14089" y="6909"/>
                  </a:lnTo>
                  <a:cubicBezTo>
                    <a:pt x="14089" y="6638"/>
                    <a:pt x="14144" y="6343"/>
                    <a:pt x="14808" y="6229"/>
                  </a:cubicBezTo>
                  <a:cubicBezTo>
                    <a:pt x="14936" y="6208"/>
                    <a:pt x="15061" y="6199"/>
                    <a:pt x="15182" y="6199"/>
                  </a:cubicBezTo>
                  <a:cubicBezTo>
                    <a:pt x="15552" y="6199"/>
                    <a:pt x="15890" y="6283"/>
                    <a:pt x="16198" y="6360"/>
                  </a:cubicBezTo>
                  <a:cubicBezTo>
                    <a:pt x="16304" y="6387"/>
                    <a:pt x="16415" y="6421"/>
                    <a:pt x="16532" y="6421"/>
                  </a:cubicBezTo>
                  <a:cubicBezTo>
                    <a:pt x="16632" y="6421"/>
                    <a:pt x="16736" y="6396"/>
                    <a:pt x="16847" y="6321"/>
                  </a:cubicBezTo>
                  <a:cubicBezTo>
                    <a:pt x="16983" y="6229"/>
                    <a:pt x="17074" y="6084"/>
                    <a:pt x="17098" y="5923"/>
                  </a:cubicBezTo>
                  <a:cubicBezTo>
                    <a:pt x="17098" y="5923"/>
                    <a:pt x="17362" y="4156"/>
                    <a:pt x="17482" y="3339"/>
                  </a:cubicBezTo>
                  <a:cubicBezTo>
                    <a:pt x="17525" y="3049"/>
                    <a:pt x="17346" y="2769"/>
                    <a:pt x="17063" y="2690"/>
                  </a:cubicBezTo>
                  <a:cubicBezTo>
                    <a:pt x="16267" y="2463"/>
                    <a:pt x="15346" y="2343"/>
                    <a:pt x="14504" y="2343"/>
                  </a:cubicBezTo>
                  <a:cubicBezTo>
                    <a:pt x="14137" y="2343"/>
                    <a:pt x="13786" y="2365"/>
                    <a:pt x="13467" y="2412"/>
                  </a:cubicBezTo>
                  <a:cubicBezTo>
                    <a:pt x="12434" y="2562"/>
                    <a:pt x="11646" y="2888"/>
                    <a:pt x="11009" y="3434"/>
                  </a:cubicBezTo>
                  <a:cubicBezTo>
                    <a:pt x="10121" y="4193"/>
                    <a:pt x="10010" y="5168"/>
                    <a:pt x="9999" y="5833"/>
                  </a:cubicBezTo>
                  <a:cubicBezTo>
                    <a:pt x="9999" y="5847"/>
                    <a:pt x="9999" y="7029"/>
                    <a:pt x="9999" y="8235"/>
                  </a:cubicBezTo>
                  <a:lnTo>
                    <a:pt x="8821" y="8235"/>
                  </a:lnTo>
                  <a:cubicBezTo>
                    <a:pt x="8497" y="8235"/>
                    <a:pt x="8236" y="8497"/>
                    <a:pt x="8236" y="8819"/>
                  </a:cubicBezTo>
                  <a:lnTo>
                    <a:pt x="8236" y="11161"/>
                  </a:lnTo>
                  <a:cubicBezTo>
                    <a:pt x="8236" y="11485"/>
                    <a:pt x="8497" y="11747"/>
                    <a:pt x="8821" y="11747"/>
                  </a:cubicBezTo>
                  <a:lnTo>
                    <a:pt x="9991" y="11747"/>
                  </a:lnTo>
                  <a:lnTo>
                    <a:pt x="9991" y="18811"/>
                  </a:lnTo>
                  <a:lnTo>
                    <a:pt x="2927" y="18811"/>
                  </a:lnTo>
                  <a:cubicBezTo>
                    <a:pt x="1959" y="18811"/>
                    <a:pt x="1172" y="18023"/>
                    <a:pt x="1172" y="17054"/>
                  </a:cubicBezTo>
                  <a:lnTo>
                    <a:pt x="1172" y="2927"/>
                  </a:lnTo>
                  <a:cubicBezTo>
                    <a:pt x="1172" y="1959"/>
                    <a:pt x="1959" y="1170"/>
                    <a:pt x="2927" y="1170"/>
                  </a:cubicBezTo>
                  <a:close/>
                  <a:moveTo>
                    <a:pt x="2927" y="1"/>
                  </a:moveTo>
                  <a:cubicBezTo>
                    <a:pt x="1314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4" y="19982"/>
                    <a:pt x="2927" y="19982"/>
                  </a:cubicBezTo>
                  <a:lnTo>
                    <a:pt x="17054" y="19982"/>
                  </a:lnTo>
                  <a:cubicBezTo>
                    <a:pt x="18669" y="19982"/>
                    <a:pt x="19982" y="18669"/>
                    <a:pt x="19982" y="17056"/>
                  </a:cubicBezTo>
                  <a:lnTo>
                    <a:pt x="19982" y="2927"/>
                  </a:lnTo>
                  <a:cubicBezTo>
                    <a:pt x="19982" y="2145"/>
                    <a:pt x="19669" y="1409"/>
                    <a:pt x="19101" y="853"/>
                  </a:cubicBezTo>
                  <a:cubicBezTo>
                    <a:pt x="18538" y="303"/>
                    <a:pt x="17797" y="1"/>
                    <a:pt x="170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625" name="Google Shape;3625;p121"/>
            <p:cNvGrpSpPr/>
            <p:nvPr/>
          </p:nvGrpSpPr>
          <p:grpSpPr>
            <a:xfrm>
              <a:off x="4344913" y="3136371"/>
              <a:ext cx="353005" cy="352928"/>
              <a:chOff x="812101" y="2571761"/>
              <a:chExt cx="417066" cy="417024"/>
            </a:xfrm>
            <a:grpFill/>
          </p:grpSpPr>
          <p:sp>
            <p:nvSpPr>
              <p:cNvPr id="3626" name="Google Shape;3626;p121"/>
              <p:cNvSpPr/>
              <p:nvPr/>
            </p:nvSpPr>
            <p:spPr>
              <a:xfrm>
                <a:off x="935084" y="2694744"/>
                <a:ext cx="171071" cy="171071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8197" extrusionOk="0">
                    <a:moveTo>
                      <a:pt x="4099" y="1171"/>
                    </a:moveTo>
                    <a:cubicBezTo>
                      <a:pt x="5712" y="1171"/>
                      <a:pt x="7027" y="2484"/>
                      <a:pt x="7027" y="4097"/>
                    </a:cubicBezTo>
                    <a:cubicBezTo>
                      <a:pt x="7027" y="5712"/>
                      <a:pt x="5712" y="7025"/>
                      <a:pt x="4099" y="7025"/>
                    </a:cubicBezTo>
                    <a:cubicBezTo>
                      <a:pt x="2486" y="7025"/>
                      <a:pt x="1171" y="5712"/>
                      <a:pt x="1171" y="4097"/>
                    </a:cubicBezTo>
                    <a:cubicBezTo>
                      <a:pt x="1171" y="2484"/>
                      <a:pt x="2486" y="1171"/>
                      <a:pt x="4099" y="1171"/>
                    </a:cubicBezTo>
                    <a:close/>
                    <a:moveTo>
                      <a:pt x="4099" y="0"/>
                    </a:moveTo>
                    <a:cubicBezTo>
                      <a:pt x="1840" y="0"/>
                      <a:pt x="0" y="1838"/>
                      <a:pt x="0" y="4097"/>
                    </a:cubicBezTo>
                    <a:cubicBezTo>
                      <a:pt x="0" y="6358"/>
                      <a:pt x="1840" y="8196"/>
                      <a:pt x="4099" y="8196"/>
                    </a:cubicBezTo>
                    <a:cubicBezTo>
                      <a:pt x="6358" y="8196"/>
                      <a:pt x="8196" y="6358"/>
                      <a:pt x="8196" y="4097"/>
                    </a:cubicBezTo>
                    <a:cubicBezTo>
                      <a:pt x="8196" y="1838"/>
                      <a:pt x="6358" y="0"/>
                      <a:pt x="40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 Light" panose="020F03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27" name="Google Shape;3627;p121"/>
              <p:cNvSpPr/>
              <p:nvPr/>
            </p:nvSpPr>
            <p:spPr>
              <a:xfrm>
                <a:off x="860977" y="2620616"/>
                <a:ext cx="319311" cy="31929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15299" extrusionOk="0">
                    <a:moveTo>
                      <a:pt x="12333" y="1171"/>
                    </a:moveTo>
                    <a:cubicBezTo>
                      <a:pt x="13306" y="1171"/>
                      <a:pt x="14128" y="1994"/>
                      <a:pt x="14128" y="2967"/>
                    </a:cubicBezTo>
                    <a:lnTo>
                      <a:pt x="14128" y="12334"/>
                    </a:lnTo>
                    <a:cubicBezTo>
                      <a:pt x="14128" y="13307"/>
                      <a:pt x="13306" y="14129"/>
                      <a:pt x="12333" y="14129"/>
                    </a:cubicBezTo>
                    <a:lnTo>
                      <a:pt x="2968" y="14129"/>
                    </a:lnTo>
                    <a:cubicBezTo>
                      <a:pt x="1993" y="14129"/>
                      <a:pt x="1172" y="13307"/>
                      <a:pt x="1172" y="12334"/>
                    </a:cubicBezTo>
                    <a:lnTo>
                      <a:pt x="1172" y="2967"/>
                    </a:lnTo>
                    <a:cubicBezTo>
                      <a:pt x="1172" y="1994"/>
                      <a:pt x="1993" y="1171"/>
                      <a:pt x="2968" y="1171"/>
                    </a:cubicBezTo>
                    <a:close/>
                    <a:moveTo>
                      <a:pt x="2968" y="0"/>
                    </a:moveTo>
                    <a:cubicBezTo>
                      <a:pt x="1351" y="0"/>
                      <a:pt x="1" y="1346"/>
                      <a:pt x="1" y="2967"/>
                    </a:cubicBezTo>
                    <a:lnTo>
                      <a:pt x="1" y="12334"/>
                    </a:lnTo>
                    <a:cubicBezTo>
                      <a:pt x="1" y="13952"/>
                      <a:pt x="1349" y="15299"/>
                      <a:pt x="2968" y="15299"/>
                    </a:cubicBezTo>
                    <a:lnTo>
                      <a:pt x="12333" y="15299"/>
                    </a:lnTo>
                    <a:cubicBezTo>
                      <a:pt x="13953" y="15299"/>
                      <a:pt x="15299" y="13951"/>
                      <a:pt x="15299" y="12334"/>
                    </a:cubicBezTo>
                    <a:lnTo>
                      <a:pt x="15299" y="2967"/>
                    </a:lnTo>
                    <a:cubicBezTo>
                      <a:pt x="15299" y="1345"/>
                      <a:pt x="13948" y="0"/>
                      <a:pt x="123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 Light" panose="020F03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28" name="Google Shape;3628;p121"/>
              <p:cNvSpPr/>
              <p:nvPr/>
            </p:nvSpPr>
            <p:spPr>
              <a:xfrm>
                <a:off x="812101" y="2571761"/>
                <a:ext cx="417066" cy="417024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19982" extrusionOk="0">
                    <a:moveTo>
                      <a:pt x="17056" y="1172"/>
                    </a:moveTo>
                    <a:cubicBezTo>
                      <a:pt x="18025" y="1172"/>
                      <a:pt x="18812" y="1959"/>
                      <a:pt x="18812" y="2927"/>
                    </a:cubicBezTo>
                    <a:lnTo>
                      <a:pt x="18812" y="17056"/>
                    </a:lnTo>
                    <a:cubicBezTo>
                      <a:pt x="18812" y="18023"/>
                      <a:pt x="18025" y="18811"/>
                      <a:pt x="17056" y="18811"/>
                    </a:cubicBezTo>
                    <a:lnTo>
                      <a:pt x="2928" y="18811"/>
                    </a:lnTo>
                    <a:cubicBezTo>
                      <a:pt x="1961" y="18811"/>
                      <a:pt x="1172" y="18023"/>
                      <a:pt x="1172" y="17056"/>
                    </a:cubicBezTo>
                    <a:lnTo>
                      <a:pt x="1172" y="2927"/>
                    </a:lnTo>
                    <a:cubicBezTo>
                      <a:pt x="1172" y="1959"/>
                      <a:pt x="1961" y="1172"/>
                      <a:pt x="2928" y="1172"/>
                    </a:cubicBezTo>
                    <a:close/>
                    <a:moveTo>
                      <a:pt x="2928" y="1"/>
                    </a:moveTo>
                    <a:cubicBezTo>
                      <a:pt x="1313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3" y="19982"/>
                      <a:pt x="2928" y="19982"/>
                    </a:cubicBezTo>
                    <a:lnTo>
                      <a:pt x="17056" y="19982"/>
                    </a:lnTo>
                    <a:cubicBezTo>
                      <a:pt x="18669" y="19982"/>
                      <a:pt x="19984" y="18669"/>
                      <a:pt x="19984" y="17056"/>
                    </a:cubicBezTo>
                    <a:lnTo>
                      <a:pt x="19984" y="2927"/>
                    </a:lnTo>
                    <a:cubicBezTo>
                      <a:pt x="19984" y="1313"/>
                      <a:pt x="18669" y="1"/>
                      <a:pt x="1705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 Light" panose="020F03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29" name="Google Shape;3629;p121"/>
              <p:cNvSpPr/>
              <p:nvPr/>
            </p:nvSpPr>
            <p:spPr>
              <a:xfrm>
                <a:off x="1081712" y="2670306"/>
                <a:ext cx="48878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2343" extrusionOk="0">
                    <a:moveTo>
                      <a:pt x="1170" y="0"/>
                    </a:moveTo>
                    <a:cubicBezTo>
                      <a:pt x="524" y="0"/>
                      <a:pt x="1" y="526"/>
                      <a:pt x="1" y="1171"/>
                    </a:cubicBezTo>
                    <a:cubicBezTo>
                      <a:pt x="1" y="1817"/>
                      <a:pt x="524" y="2342"/>
                      <a:pt x="1170" y="2342"/>
                    </a:cubicBezTo>
                    <a:cubicBezTo>
                      <a:pt x="1816" y="2342"/>
                      <a:pt x="2341" y="1817"/>
                      <a:pt x="2341" y="1171"/>
                    </a:cubicBezTo>
                    <a:cubicBezTo>
                      <a:pt x="2341" y="526"/>
                      <a:pt x="1816" y="0"/>
                      <a:pt x="11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 Light" panose="020F03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30" name="Google Shape;3630;p121"/>
            <p:cNvGrpSpPr/>
            <p:nvPr/>
          </p:nvGrpSpPr>
          <p:grpSpPr>
            <a:xfrm>
              <a:off x="4944953" y="3136371"/>
              <a:ext cx="352969" cy="352928"/>
              <a:chOff x="1323129" y="2571761"/>
              <a:chExt cx="417024" cy="417024"/>
            </a:xfrm>
            <a:grpFill/>
          </p:grpSpPr>
          <p:sp>
            <p:nvSpPr>
              <p:cNvPr id="3631" name="Google Shape;3631;p121"/>
              <p:cNvSpPr/>
              <p:nvPr/>
            </p:nvSpPr>
            <p:spPr>
              <a:xfrm>
                <a:off x="1385007" y="2719183"/>
                <a:ext cx="73337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514" h="10537" extrusionOk="0">
                    <a:moveTo>
                      <a:pt x="2342" y="1171"/>
                    </a:moveTo>
                    <a:lnTo>
                      <a:pt x="2342" y="9367"/>
                    </a:lnTo>
                    <a:lnTo>
                      <a:pt x="1171" y="9367"/>
                    </a:lnTo>
                    <a:lnTo>
                      <a:pt x="1171" y="1171"/>
                    </a:lnTo>
                    <a:close/>
                    <a:moveTo>
                      <a:pt x="586" y="0"/>
                    </a:moveTo>
                    <a:cubicBezTo>
                      <a:pt x="264" y="0"/>
                      <a:pt x="0" y="262"/>
                      <a:pt x="0" y="586"/>
                    </a:cubicBezTo>
                    <a:lnTo>
                      <a:pt x="0" y="9951"/>
                    </a:lnTo>
                    <a:cubicBezTo>
                      <a:pt x="0" y="10275"/>
                      <a:pt x="264" y="10537"/>
                      <a:pt x="586" y="10537"/>
                    </a:cubicBezTo>
                    <a:lnTo>
                      <a:pt x="2928" y="10537"/>
                    </a:lnTo>
                    <a:cubicBezTo>
                      <a:pt x="3252" y="10537"/>
                      <a:pt x="3514" y="10275"/>
                      <a:pt x="3514" y="9951"/>
                    </a:cubicBezTo>
                    <a:lnTo>
                      <a:pt x="3514" y="586"/>
                    </a:lnTo>
                    <a:cubicBezTo>
                      <a:pt x="3514" y="262"/>
                      <a:pt x="3252" y="0"/>
                      <a:pt x="29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 Light" panose="020F03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32" name="Google Shape;3632;p121"/>
              <p:cNvSpPr/>
              <p:nvPr/>
            </p:nvSpPr>
            <p:spPr>
              <a:xfrm>
                <a:off x="1385007" y="2621430"/>
                <a:ext cx="73337" cy="73337"/>
              </a:xfrm>
              <a:custGeom>
                <a:avLst/>
                <a:gdLst/>
                <a:ahLst/>
                <a:cxnLst/>
                <a:rect l="l" t="t" r="r" b="b"/>
                <a:pathLst>
                  <a:path w="3514" h="3514" extrusionOk="0">
                    <a:moveTo>
                      <a:pt x="1757" y="1171"/>
                    </a:moveTo>
                    <a:cubicBezTo>
                      <a:pt x="2081" y="1171"/>
                      <a:pt x="2342" y="1435"/>
                      <a:pt x="2342" y="1757"/>
                    </a:cubicBezTo>
                    <a:cubicBezTo>
                      <a:pt x="2342" y="2080"/>
                      <a:pt x="2081" y="2342"/>
                      <a:pt x="1757" y="2342"/>
                    </a:cubicBezTo>
                    <a:cubicBezTo>
                      <a:pt x="1435" y="2342"/>
                      <a:pt x="1171" y="2080"/>
                      <a:pt x="1171" y="1757"/>
                    </a:cubicBezTo>
                    <a:cubicBezTo>
                      <a:pt x="1171" y="1435"/>
                      <a:pt x="1435" y="1171"/>
                      <a:pt x="1757" y="1171"/>
                    </a:cubicBezTo>
                    <a:close/>
                    <a:moveTo>
                      <a:pt x="1757" y="0"/>
                    </a:moveTo>
                    <a:cubicBezTo>
                      <a:pt x="789" y="0"/>
                      <a:pt x="0" y="789"/>
                      <a:pt x="0" y="1757"/>
                    </a:cubicBezTo>
                    <a:cubicBezTo>
                      <a:pt x="0" y="2726"/>
                      <a:pt x="789" y="3513"/>
                      <a:pt x="1757" y="3513"/>
                    </a:cubicBezTo>
                    <a:cubicBezTo>
                      <a:pt x="2726" y="3513"/>
                      <a:pt x="3514" y="2726"/>
                      <a:pt x="3514" y="1757"/>
                    </a:cubicBezTo>
                    <a:cubicBezTo>
                      <a:pt x="3514" y="789"/>
                      <a:pt x="2726" y="0"/>
                      <a:pt x="17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 Light" panose="020F03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33" name="Google Shape;3633;p121"/>
              <p:cNvSpPr/>
              <p:nvPr/>
            </p:nvSpPr>
            <p:spPr>
              <a:xfrm>
                <a:off x="1482759" y="2718786"/>
                <a:ext cx="195510" cy="220304"/>
              </a:xfrm>
              <a:custGeom>
                <a:avLst/>
                <a:gdLst/>
                <a:ahLst/>
                <a:cxnLst/>
                <a:rect l="l" t="t" r="r" b="b"/>
                <a:pathLst>
                  <a:path w="9368" h="10556" extrusionOk="0">
                    <a:moveTo>
                      <a:pt x="5559" y="1173"/>
                    </a:moveTo>
                    <a:cubicBezTo>
                      <a:pt x="5720" y="1173"/>
                      <a:pt x="5883" y="1186"/>
                      <a:pt x="6044" y="1212"/>
                    </a:cubicBezTo>
                    <a:cubicBezTo>
                      <a:pt x="7422" y="1435"/>
                      <a:pt x="8196" y="2535"/>
                      <a:pt x="8196" y="3669"/>
                    </a:cubicBezTo>
                    <a:lnTo>
                      <a:pt x="8196" y="9386"/>
                    </a:lnTo>
                    <a:lnTo>
                      <a:pt x="7025" y="9386"/>
                    </a:lnTo>
                    <a:lnTo>
                      <a:pt x="7025" y="4702"/>
                    </a:lnTo>
                    <a:cubicBezTo>
                      <a:pt x="7025" y="3411"/>
                      <a:pt x="5975" y="2360"/>
                      <a:pt x="4683" y="2360"/>
                    </a:cubicBezTo>
                    <a:cubicBezTo>
                      <a:pt x="3392" y="2360"/>
                      <a:pt x="2341" y="3411"/>
                      <a:pt x="2341" y="4702"/>
                    </a:cubicBezTo>
                    <a:lnTo>
                      <a:pt x="2341" y="9386"/>
                    </a:lnTo>
                    <a:lnTo>
                      <a:pt x="1170" y="9386"/>
                    </a:lnTo>
                    <a:lnTo>
                      <a:pt x="1170" y="1190"/>
                    </a:lnTo>
                    <a:lnTo>
                      <a:pt x="2341" y="1190"/>
                    </a:lnTo>
                    <a:lnTo>
                      <a:pt x="2341" y="1776"/>
                    </a:lnTo>
                    <a:cubicBezTo>
                      <a:pt x="2341" y="2011"/>
                      <a:pt x="2484" y="2225"/>
                      <a:pt x="2704" y="2316"/>
                    </a:cubicBezTo>
                    <a:cubicBezTo>
                      <a:pt x="2776" y="2346"/>
                      <a:pt x="2852" y="2361"/>
                      <a:pt x="2928" y="2361"/>
                    </a:cubicBezTo>
                    <a:cubicBezTo>
                      <a:pt x="3080" y="2361"/>
                      <a:pt x="3229" y="2301"/>
                      <a:pt x="3341" y="2190"/>
                    </a:cubicBezTo>
                    <a:lnTo>
                      <a:pt x="3615" y="1916"/>
                    </a:lnTo>
                    <a:cubicBezTo>
                      <a:pt x="4086" y="1443"/>
                      <a:pt x="4813" y="1173"/>
                      <a:pt x="5559" y="1173"/>
                    </a:cubicBezTo>
                    <a:close/>
                    <a:moveTo>
                      <a:pt x="5553" y="0"/>
                    </a:moveTo>
                    <a:cubicBezTo>
                      <a:pt x="4823" y="0"/>
                      <a:pt x="4110" y="189"/>
                      <a:pt x="3509" y="536"/>
                    </a:cubicBezTo>
                    <a:cubicBezTo>
                      <a:pt x="3475" y="246"/>
                      <a:pt x="3227" y="19"/>
                      <a:pt x="2927" y="19"/>
                    </a:cubicBezTo>
                    <a:lnTo>
                      <a:pt x="586" y="19"/>
                    </a:lnTo>
                    <a:cubicBezTo>
                      <a:pt x="262" y="19"/>
                      <a:pt x="1" y="281"/>
                      <a:pt x="1" y="605"/>
                    </a:cubicBezTo>
                    <a:lnTo>
                      <a:pt x="1" y="9970"/>
                    </a:lnTo>
                    <a:cubicBezTo>
                      <a:pt x="1" y="10294"/>
                      <a:pt x="262" y="10556"/>
                      <a:pt x="586" y="10556"/>
                    </a:cubicBezTo>
                    <a:lnTo>
                      <a:pt x="2927" y="10556"/>
                    </a:lnTo>
                    <a:cubicBezTo>
                      <a:pt x="3250" y="10556"/>
                      <a:pt x="3512" y="10294"/>
                      <a:pt x="3512" y="9970"/>
                    </a:cubicBezTo>
                    <a:lnTo>
                      <a:pt x="3512" y="4702"/>
                    </a:lnTo>
                    <a:cubicBezTo>
                      <a:pt x="3512" y="4056"/>
                      <a:pt x="4038" y="3531"/>
                      <a:pt x="4683" y="3531"/>
                    </a:cubicBezTo>
                    <a:cubicBezTo>
                      <a:pt x="5329" y="3531"/>
                      <a:pt x="5854" y="4056"/>
                      <a:pt x="5854" y="4702"/>
                    </a:cubicBezTo>
                    <a:lnTo>
                      <a:pt x="5854" y="9970"/>
                    </a:lnTo>
                    <a:cubicBezTo>
                      <a:pt x="5854" y="10294"/>
                      <a:pt x="6116" y="10556"/>
                      <a:pt x="6440" y="10556"/>
                    </a:cubicBezTo>
                    <a:lnTo>
                      <a:pt x="8782" y="10556"/>
                    </a:lnTo>
                    <a:cubicBezTo>
                      <a:pt x="9104" y="10556"/>
                      <a:pt x="9368" y="10294"/>
                      <a:pt x="9368" y="9970"/>
                    </a:cubicBezTo>
                    <a:lnTo>
                      <a:pt x="9368" y="3669"/>
                    </a:lnTo>
                    <a:cubicBezTo>
                      <a:pt x="9368" y="1921"/>
                      <a:pt x="8131" y="364"/>
                      <a:pt x="6231" y="55"/>
                    </a:cubicBezTo>
                    <a:cubicBezTo>
                      <a:pt x="6005" y="18"/>
                      <a:pt x="5779" y="0"/>
                      <a:pt x="55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 Light" panose="020F03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34" name="Google Shape;3634;p121"/>
              <p:cNvSpPr/>
              <p:nvPr/>
            </p:nvSpPr>
            <p:spPr>
              <a:xfrm>
                <a:off x="1323129" y="2571761"/>
                <a:ext cx="417024" cy="417024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7015" y="1170"/>
                    </a:moveTo>
                    <a:cubicBezTo>
                      <a:pt x="17989" y="1170"/>
                      <a:pt x="18810" y="1993"/>
                      <a:pt x="18810" y="2966"/>
                    </a:cubicBezTo>
                    <a:lnTo>
                      <a:pt x="18810" y="17015"/>
                    </a:lnTo>
                    <a:cubicBezTo>
                      <a:pt x="18810" y="17990"/>
                      <a:pt x="17989" y="18811"/>
                      <a:pt x="17015" y="18811"/>
                    </a:cubicBezTo>
                    <a:lnTo>
                      <a:pt x="2965" y="18811"/>
                    </a:lnTo>
                    <a:cubicBezTo>
                      <a:pt x="1992" y="18811"/>
                      <a:pt x="1170" y="17990"/>
                      <a:pt x="1170" y="17015"/>
                    </a:cubicBezTo>
                    <a:lnTo>
                      <a:pt x="1170" y="2966"/>
                    </a:lnTo>
                    <a:cubicBezTo>
                      <a:pt x="1170" y="1993"/>
                      <a:pt x="1992" y="1170"/>
                      <a:pt x="2965" y="1170"/>
                    </a:cubicBezTo>
                    <a:close/>
                    <a:moveTo>
                      <a:pt x="2965" y="1"/>
                    </a:moveTo>
                    <a:cubicBezTo>
                      <a:pt x="1347" y="1"/>
                      <a:pt x="0" y="1349"/>
                      <a:pt x="0" y="2966"/>
                    </a:cubicBezTo>
                    <a:lnTo>
                      <a:pt x="0" y="17015"/>
                    </a:lnTo>
                    <a:cubicBezTo>
                      <a:pt x="0" y="18635"/>
                      <a:pt x="1348" y="19982"/>
                      <a:pt x="2965" y="19982"/>
                    </a:cubicBezTo>
                    <a:lnTo>
                      <a:pt x="17017" y="19982"/>
                    </a:lnTo>
                    <a:cubicBezTo>
                      <a:pt x="18635" y="19982"/>
                      <a:pt x="19981" y="18634"/>
                      <a:pt x="19981" y="17015"/>
                    </a:cubicBezTo>
                    <a:lnTo>
                      <a:pt x="19981" y="2966"/>
                    </a:lnTo>
                    <a:cubicBezTo>
                      <a:pt x="19981" y="1347"/>
                      <a:pt x="18633" y="1"/>
                      <a:pt x="1701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 Light" panose="020F03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635" name="Google Shape;3635;p121"/>
          <p:cNvSpPr/>
          <p:nvPr/>
        </p:nvSpPr>
        <p:spPr>
          <a:xfrm rot="-4419382">
            <a:off x="-714443" y="206544"/>
            <a:ext cx="4396790" cy="2564698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36" name="Google Shape;3636;p121"/>
          <p:cNvSpPr/>
          <p:nvPr/>
        </p:nvSpPr>
        <p:spPr>
          <a:xfrm rot="6402164">
            <a:off x="6695339" y="3284083"/>
            <a:ext cx="2759764" cy="1609802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 Light" panose="020F03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</p:txBody>
      </p:sp>
      <p:grpSp>
        <p:nvGrpSpPr>
          <p:cNvPr id="3637" name="Google Shape;3637;p121"/>
          <p:cNvGrpSpPr/>
          <p:nvPr/>
        </p:nvGrpSpPr>
        <p:grpSpPr>
          <a:xfrm rot="10800000">
            <a:off x="160450" y="3629988"/>
            <a:ext cx="1130465" cy="1294452"/>
            <a:chOff x="7852208" y="207243"/>
            <a:chExt cx="1130465" cy="1294452"/>
          </a:xfrm>
        </p:grpSpPr>
        <p:sp>
          <p:nvSpPr>
            <p:cNvPr id="3638" name="Google Shape;3638;p121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39" name="Google Shape;3639;p121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40" name="Google Shape;3640;p121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41" name="Google Shape;3641;p121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42" name="Google Shape;3642;p121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43" name="Google Shape;3643;p121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44" name="Google Shape;3644;p121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45" name="Google Shape;3645;p121"/>
          <p:cNvGrpSpPr/>
          <p:nvPr/>
        </p:nvGrpSpPr>
        <p:grpSpPr>
          <a:xfrm rot="10800000">
            <a:off x="7797450" y="51438"/>
            <a:ext cx="1130465" cy="1294452"/>
            <a:chOff x="7852208" y="207243"/>
            <a:chExt cx="1130465" cy="1294452"/>
          </a:xfrm>
        </p:grpSpPr>
        <p:sp>
          <p:nvSpPr>
            <p:cNvPr id="3646" name="Google Shape;3646;p121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47" name="Google Shape;3647;p121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48" name="Google Shape;3648;p121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49" name="Google Shape;3649;p121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rgbClr val="FBB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50" name="Google Shape;3650;p121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51" name="Google Shape;3651;p121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52" name="Google Shape;3652;p121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 Light" panose="020F03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827002CE-09E9-B4FD-DD10-B099013F0622}"/>
              </a:ext>
            </a:extLst>
          </p:cNvPr>
          <p:cNvGrpSpPr/>
          <p:nvPr/>
        </p:nvGrpSpPr>
        <p:grpSpPr>
          <a:xfrm>
            <a:off x="3295340" y="4019555"/>
            <a:ext cx="2447826" cy="774283"/>
            <a:chOff x="2005341" y="3639896"/>
            <a:chExt cx="2447826" cy="774283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2B6618EB-5447-E688-C0E1-E2237E72923D}"/>
                </a:ext>
              </a:extLst>
            </p:cNvPr>
            <p:cNvSpPr/>
            <p:nvPr userDrawn="1"/>
          </p:nvSpPr>
          <p:spPr>
            <a:xfrm>
              <a:off x="2005341" y="3998681"/>
              <a:ext cx="244782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7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THIS PROJECT IS FUNDED BY THE EUROPEAN UNION’S HORIZON EUROPE RESEARCH AND INNOVATION PROGRAMME UNDER THE GRANT AGREEMENT NO 101095188</a:t>
              </a:r>
            </a:p>
          </p:txBody>
        </p:sp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55ACAB73-5353-02EF-571C-2FA9C2683808}"/>
                </a:ext>
              </a:extLst>
            </p:cNvPr>
            <p:cNvPicPr>
              <a:picLocks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67309" y="3639896"/>
              <a:ext cx="523890" cy="356353"/>
            </a:xfrm>
            <a:prstGeom prst="rect">
              <a:avLst/>
            </a:prstGeom>
          </p:spPr>
        </p:pic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D72255B0-29B9-54AF-8AB6-7AAEB5126F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5705" y="1211989"/>
            <a:ext cx="2213568" cy="1948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nimalist New Yorker Aesthetic MK Plan XL by Slidesgo">
  <a:themeElements>
    <a:clrScheme name="Personalizzati 4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787F69"/>
      </a:hlink>
      <a:folHlink>
        <a:srgbClr val="0097A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272</Words>
  <Application>Microsoft Macintosh PowerPoint</Application>
  <PresentationFormat>Presentazione su schermo (16:9)</PresentationFormat>
  <Paragraphs>64</Paragraphs>
  <Slides>9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Calibri</vt:lpstr>
      <vt:lpstr>Roboto Slab</vt:lpstr>
      <vt:lpstr>Calibri Light</vt:lpstr>
      <vt:lpstr>Arial</vt:lpstr>
      <vt:lpstr>Nunito</vt:lpstr>
      <vt:lpstr>Minimalist New Yorker Aesthetic MK Plan XL by Slidesgo</vt:lpstr>
      <vt:lpstr>World-Wide Silk Web: the International Sericulture Network</vt:lpstr>
      <vt:lpstr>Sericulture Station 1871 </vt:lpstr>
      <vt:lpstr>Archive and Library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Wardle Collection Catalogue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tassoni</dc:creator>
  <cp:lastModifiedBy>Barbara</cp:lastModifiedBy>
  <cp:revision>31</cp:revision>
  <dcterms:modified xsi:type="dcterms:W3CDTF">2026-02-15T16:46:17Z</dcterms:modified>
</cp:coreProperties>
</file>