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594" r:id="rId2"/>
    <p:sldId id="615" r:id="rId3"/>
    <p:sldId id="595" r:id="rId4"/>
    <p:sldId id="600" r:id="rId5"/>
    <p:sldId id="601" r:id="rId6"/>
    <p:sldId id="602" r:id="rId7"/>
    <p:sldId id="603" r:id="rId8"/>
    <p:sldId id="605" r:id="rId9"/>
    <p:sldId id="604" r:id="rId10"/>
    <p:sldId id="606" r:id="rId11"/>
    <p:sldId id="607" r:id="rId12"/>
    <p:sldId id="617" r:id="rId13"/>
    <p:sldId id="618" r:id="rId14"/>
    <p:sldId id="599" r:id="rId15"/>
    <p:sldId id="608" r:id="rId16"/>
    <p:sldId id="609" r:id="rId17"/>
    <p:sldId id="610" r:id="rId18"/>
    <p:sldId id="611" r:id="rId19"/>
    <p:sldId id="612" r:id="rId20"/>
    <p:sldId id="616" r:id="rId21"/>
    <p:sldId id="614" r:id="rId2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200" d="100"/>
          <a:sy n="200" d="100"/>
        </p:scale>
        <p:origin x="-4110" y="-3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ja Udir Mišič" userId="0df03a61-87a5-47c0-9ab0-8713421c1356" providerId="ADAL" clId="{F95EAC59-2587-5F6B-A1EB-460A79AF21D6}"/>
    <pc:docChg chg="undo custSel addSld modSld">
      <pc:chgData name="Katja Udir Mišič" userId="0df03a61-87a5-47c0-9ab0-8713421c1356" providerId="ADAL" clId="{F95EAC59-2587-5F6B-A1EB-460A79AF21D6}" dt="2026-02-16T12:11:10.413" v="21" actId="14100"/>
      <pc:docMkLst>
        <pc:docMk/>
      </pc:docMkLst>
      <pc:sldChg chg="addSp delSp modSp add mod">
        <pc:chgData name="Katja Udir Mišič" userId="0df03a61-87a5-47c0-9ab0-8713421c1356" providerId="ADAL" clId="{F95EAC59-2587-5F6B-A1EB-460A79AF21D6}" dt="2026-02-16T12:09:19.137" v="15" actId="14100"/>
        <pc:sldMkLst>
          <pc:docMk/>
          <pc:sldMk cId="57896691" sldId="617"/>
        </pc:sldMkLst>
        <pc:picChg chg="add del mod modCrop">
          <ac:chgData name="Katja Udir Mišič" userId="0df03a61-87a5-47c0-9ab0-8713421c1356" providerId="ADAL" clId="{F95EAC59-2587-5F6B-A1EB-460A79AF21D6}" dt="2026-02-16T12:09:19.137" v="15" actId="14100"/>
          <ac:picMkLst>
            <pc:docMk/>
            <pc:sldMk cId="57896691" sldId="617"/>
            <ac:picMk id="2" creationId="{D07A8C4D-AAA4-6D7C-5B7B-0EB97120B252}"/>
          </ac:picMkLst>
        </pc:picChg>
      </pc:sldChg>
      <pc:sldChg chg="addSp delSp modSp add mod">
        <pc:chgData name="Katja Udir Mišič" userId="0df03a61-87a5-47c0-9ab0-8713421c1356" providerId="ADAL" clId="{F95EAC59-2587-5F6B-A1EB-460A79AF21D6}" dt="2026-02-16T12:11:10.413" v="21" actId="14100"/>
        <pc:sldMkLst>
          <pc:docMk/>
          <pc:sldMk cId="4149744683" sldId="618"/>
        </pc:sldMkLst>
        <pc:picChg chg="add mod">
          <ac:chgData name="Katja Udir Mišič" userId="0df03a61-87a5-47c0-9ab0-8713421c1356" providerId="ADAL" clId="{F95EAC59-2587-5F6B-A1EB-460A79AF21D6}" dt="2026-02-16T12:11:10.413" v="21" actId="14100"/>
          <ac:picMkLst>
            <pc:docMk/>
            <pc:sldMk cId="4149744683" sldId="618"/>
            <ac:picMk id="2" creationId="{C680ECED-D965-8D2E-37B5-8BA963C7816F}"/>
          </ac:picMkLst>
        </pc:picChg>
      </pc:sldChg>
    </pc:docChg>
  </pc:docChgLst>
  <pc:docChgLst>
    <pc:chgData name="Saviane, Alessio (CREA-AA)" userId="a9ae7387-92a5-46f2-ad46-c04d9bd50264" providerId="ADAL" clId="{3CBF29CE-BF1C-4D77-BEDA-562E9587A227}"/>
    <pc:docChg chg="modSld">
      <pc:chgData name="Saviane, Alessio (CREA-AA)" userId="a9ae7387-92a5-46f2-ad46-c04d9bd50264" providerId="ADAL" clId="{3CBF29CE-BF1C-4D77-BEDA-562E9587A227}" dt="2026-02-25T06:44:41.853" v="2" actId="1076"/>
      <pc:docMkLst>
        <pc:docMk/>
      </pc:docMkLst>
      <pc:sldChg chg="modSp mod">
        <pc:chgData name="Saviane, Alessio (CREA-AA)" userId="a9ae7387-92a5-46f2-ad46-c04d9bd50264" providerId="ADAL" clId="{3CBF29CE-BF1C-4D77-BEDA-562E9587A227}" dt="2026-02-25T06:32:45.049" v="1" actId="1076"/>
        <pc:sldMkLst>
          <pc:docMk/>
          <pc:sldMk cId="989127076" sldId="600"/>
        </pc:sldMkLst>
        <pc:picChg chg="mod">
          <ac:chgData name="Saviane, Alessio (CREA-AA)" userId="a9ae7387-92a5-46f2-ad46-c04d9bd50264" providerId="ADAL" clId="{3CBF29CE-BF1C-4D77-BEDA-562E9587A227}" dt="2026-02-25T06:32:45.049" v="1" actId="1076"/>
          <ac:picMkLst>
            <pc:docMk/>
            <pc:sldMk cId="989127076" sldId="600"/>
            <ac:picMk id="7" creationId="{3B2B3E04-1558-0823-B1E2-31333E0A9647}"/>
          </ac:picMkLst>
        </pc:picChg>
      </pc:sldChg>
      <pc:sldChg chg="modSp mod">
        <pc:chgData name="Saviane, Alessio (CREA-AA)" userId="a9ae7387-92a5-46f2-ad46-c04d9bd50264" providerId="ADAL" clId="{3CBF29CE-BF1C-4D77-BEDA-562E9587A227}" dt="2026-02-25T06:44:41.853" v="2" actId="1076"/>
        <pc:sldMkLst>
          <pc:docMk/>
          <pc:sldMk cId="2798901887" sldId="601"/>
        </pc:sldMkLst>
        <pc:picChg chg="mod">
          <ac:chgData name="Saviane, Alessio (CREA-AA)" userId="a9ae7387-92a5-46f2-ad46-c04d9bd50264" providerId="ADAL" clId="{3CBF29CE-BF1C-4D77-BEDA-562E9587A227}" dt="2026-02-25T06:44:41.853" v="2" actId="1076"/>
          <ac:picMkLst>
            <pc:docMk/>
            <pc:sldMk cId="2798901887" sldId="601"/>
            <ac:picMk id="2" creationId="{1542B3FB-CA27-3681-2464-FB4CDDD347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4A320-EEF3-F54F-900B-A90A7C770042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FC7B5-A6F6-6B4E-AF2A-E87D5ED4844D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14282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C7B5-A6F6-6B4E-AF2A-E87D5ED4844D}" type="slidenum">
              <a:rPr lang="en-SI" smtClean="0"/>
              <a:t>12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9794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C7B5-A6F6-6B4E-AF2A-E87D5ED4844D}" type="slidenum">
              <a:rPr lang="en-SI" smtClean="0"/>
              <a:t>13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107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60FC-F0B5-A603-EBC7-810FA527F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92EFC-75FB-EEE4-FC09-20FD9F4F4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7ED3A-0444-DD6D-6712-766DBDD15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03DA2-CBC0-20FD-7611-C18D0AF7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28ED-E7DE-F2A5-8128-B5371D36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9322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BEDF-F02E-5D1A-FF54-472890FC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22496-C301-9664-AADE-8F04FFF8D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385E0-E2D7-6117-B508-354BB708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BB4E8-1C0A-E783-0517-A0215E0C6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D775E-ABB6-BE37-D014-F1FB18BF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1574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F1049-7386-C486-38C9-72600D05F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9594F-B7A5-48FB-BD86-9A384BD08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5F692-D707-A9CC-D6AD-1E214478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8C0EF-A94E-B7B8-FAA3-BE8441FC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83CD0-EDE8-C2C6-D954-E841EDFF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9887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/>
          <p:nvPr/>
        </p:nvSpPr>
        <p:spPr>
          <a:xfrm rot="5400000" flipH="1">
            <a:off x="-474722" y="445378"/>
            <a:ext cx="6871036" cy="5980609"/>
          </a:xfrm>
          <a:custGeom>
            <a:avLst/>
            <a:gdLst/>
            <a:ahLst/>
            <a:cxnLst/>
            <a:rect l="l" t="t" r="r" b="b"/>
            <a:pathLst>
              <a:path w="78589" h="70088" extrusionOk="0">
                <a:moveTo>
                  <a:pt x="69862" y="1"/>
                </a:moveTo>
                <a:cubicBezTo>
                  <a:pt x="59818" y="1"/>
                  <a:pt x="42955" y="2489"/>
                  <a:pt x="29331" y="16859"/>
                </a:cubicBezTo>
                <a:cubicBezTo>
                  <a:pt x="10044" y="37196"/>
                  <a:pt x="16092" y="47947"/>
                  <a:pt x="1" y="70087"/>
                </a:cubicBezTo>
                <a:lnTo>
                  <a:pt x="78588" y="70087"/>
                </a:lnTo>
                <a:lnTo>
                  <a:pt x="78588" y="699"/>
                </a:lnTo>
                <a:cubicBezTo>
                  <a:pt x="78588" y="699"/>
                  <a:pt x="75182" y="1"/>
                  <a:pt x="69862" y="1"/>
                </a:cubicBezTo>
                <a:close/>
              </a:path>
            </a:pathLst>
          </a:custGeom>
          <a:solidFill>
            <a:srgbClr val="CDD7B6">
              <a:alpha val="23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>
                <a:solidFill>
                  <a:schemeClr val="hlink"/>
                </a:solidFill>
                <a:latin typeface="Calibri Light" panose="020F0302020204030204" pitchFamily="34" charset="0"/>
              </a:rPr>
              <a:t> </a:t>
            </a:r>
            <a:endParaRPr sz="2400" b="0" i="0">
              <a:solidFill>
                <a:schemeClr val="hlink"/>
              </a:solidFill>
              <a:latin typeface="Calibri Light" panose="020F0302020204030204" pitchFamily="34" charset="0"/>
            </a:endParaRPr>
          </a:p>
        </p:txBody>
      </p:sp>
      <p:sp>
        <p:nvSpPr>
          <p:cNvPr id="231" name="Google Shape;231;p28"/>
          <p:cNvSpPr/>
          <p:nvPr/>
        </p:nvSpPr>
        <p:spPr>
          <a:xfrm rot="-5400000" flipH="1">
            <a:off x="5636264" y="275439"/>
            <a:ext cx="6961937" cy="6208863"/>
          </a:xfrm>
          <a:custGeom>
            <a:avLst/>
            <a:gdLst/>
            <a:ahLst/>
            <a:cxnLst/>
            <a:rect l="l" t="t" r="r" b="b"/>
            <a:pathLst>
              <a:path w="78589" h="70088" extrusionOk="0">
                <a:moveTo>
                  <a:pt x="69862" y="1"/>
                </a:moveTo>
                <a:cubicBezTo>
                  <a:pt x="59818" y="1"/>
                  <a:pt x="42955" y="2489"/>
                  <a:pt x="29331" y="16859"/>
                </a:cubicBezTo>
                <a:cubicBezTo>
                  <a:pt x="10044" y="37196"/>
                  <a:pt x="16092" y="47947"/>
                  <a:pt x="1" y="70087"/>
                </a:cubicBezTo>
                <a:lnTo>
                  <a:pt x="78588" y="70087"/>
                </a:lnTo>
                <a:lnTo>
                  <a:pt x="78588" y="699"/>
                </a:lnTo>
                <a:cubicBezTo>
                  <a:pt x="78588" y="699"/>
                  <a:pt x="75182" y="1"/>
                  <a:pt x="69862" y="1"/>
                </a:cubicBezTo>
                <a:close/>
              </a:path>
            </a:pathLst>
          </a:custGeom>
          <a:solidFill>
            <a:schemeClr val="accent3">
              <a:alpha val="318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>
                <a:solidFill>
                  <a:schemeClr val="hlink"/>
                </a:solidFill>
                <a:latin typeface="Calibri Light" panose="020F0302020204030204" pitchFamily="34" charset="0"/>
              </a:rPr>
              <a:t> </a:t>
            </a:r>
            <a:endParaRPr sz="2400" b="0" i="0">
              <a:solidFill>
                <a:schemeClr val="hlink"/>
              </a:solidFill>
              <a:latin typeface="Calibri Light" panose="020F0302020204030204" pitchFamily="34" charset="0"/>
            </a:endParaRPr>
          </a:p>
        </p:txBody>
      </p:sp>
      <p:sp>
        <p:nvSpPr>
          <p:cNvPr id="232" name="Google Shape;232;p28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3733" b="0" i="0">
                <a:latin typeface="Calibri Light" panose="020F03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1"/>
          </p:nvPr>
        </p:nvSpPr>
        <p:spPr>
          <a:xfrm>
            <a:off x="6359799" y="2025100"/>
            <a:ext cx="4625200" cy="3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 i="0">
                <a:latin typeface="Calibri Light" panose="020F03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subTitle" idx="2"/>
          </p:nvPr>
        </p:nvSpPr>
        <p:spPr>
          <a:xfrm>
            <a:off x="1207001" y="2025100"/>
            <a:ext cx="4625200" cy="3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 i="0">
                <a:latin typeface="Calibri Light" panose="020F03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95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8C72-690F-8C3F-A53F-57DFC5B8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9F029-40AF-F482-76B4-C699D3A03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5741F-460D-7870-6A31-5C4597FB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E34C9-7817-6C97-EE74-A1F699C0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3506C-99E5-CA0C-DD9C-E3A1A911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1236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13D9-B205-C7DB-3CC3-12892130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BBBAE-DC75-CE71-FD8A-7E23834D2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3888C-BDF7-6A6C-2424-C50791F7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644B4-ED04-FACC-2D0F-61A70F3E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6BD39-253D-A752-D9C1-798EF025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2748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553BB-959C-D83E-155E-39D270E2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647D-9D12-8114-13A4-98AB24828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EDE6F-85C4-2900-E346-E8B48B7DB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DA25E-A666-22A6-4C63-C9C0688E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0BD3F-CD9E-6EED-D11A-9AAF64BB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1ACB6-ED12-A23A-A788-A10D1B12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5354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5966-E77C-3FA5-BCCD-659FAC746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62898-0796-C8A3-69F0-2343FE17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76C14-D032-F051-AF2B-4F891E075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15F99-2A75-C4D8-4EE5-1822D54DB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D9D9-EFEF-9F52-8374-E7125EA20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C5138-B39F-7EA3-5254-9E331DDE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62838-BF7A-2446-01A7-2E7E35D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A60CF0-71E9-12D1-48C4-0F235C94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8660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A6656-ACC4-DC4A-ADBB-EB72FE7BB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5F011-55C4-E617-7AF9-CD721C78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8877AC-B0E7-C6A6-64E6-EA6C6339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BB2DC-4D3D-2384-2551-9F0CA9890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7837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50E36-B3BA-C576-FCA1-9F565FE7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E870B-0CE2-7322-C655-B4790C68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04FB8-1268-4506-00CD-2536981E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8627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6CAE-1AA8-1D92-ADA2-EB468132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C8C0-4223-DB89-EE11-4FCEC49CF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390BB-917E-303A-AD14-6DF26340B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E328E-E33E-D714-2AE2-065B8C53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7E277-75BD-A487-A755-A3D6F4F2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1F917-D8AC-4ACB-3A9F-120771D3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2758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473F-FA20-6A64-77CD-31F60D8F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0E2015-A2F4-A66B-C3CA-4F6E10EE5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ABD04-7777-98C5-3566-E4BD1D9B1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83E3-D249-5785-8062-5C7D18D8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962D8-5F94-0015-C1CF-3ACEEAF6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0BF5E-9492-523F-C58F-AF9CC09B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1960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E7648-5D07-F83C-C448-59E56E22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C3F4A-7E66-6C1C-4712-4F7BB0E97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8403-18F7-9904-6EE8-0BE3EFD32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08DD-1A0E-9B44-BBDB-910EEDD3358F}" type="datetimeFigureOut">
              <a:rPr lang="en-SI" smtClean="0"/>
              <a:t>02/25/2026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ECC37-F722-80EB-EC78-13E78BBC9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9E9B1-7F7A-AC76-2B1A-E5C0DD4BE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BB47F-13E0-8443-856C-2DE4CFFBE353}" type="slidenum">
              <a:rPr lang="en-SI" smtClean="0"/>
              <a:t>‹N›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5876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jske.um.si/aracne/flipbook/catalog-silk-unveiled/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3BE16A-0500-D15F-A93B-0EAF3141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847" y="3569676"/>
            <a:ext cx="10272000" cy="426800"/>
          </a:xfrm>
        </p:spPr>
        <p:txBody>
          <a:bodyPr/>
          <a:lstStyle/>
          <a:p>
            <a:pPr algn="just"/>
            <a:endParaRPr lang="sl" sz="1600" dirty="0">
              <a:ea typeface="Calibri Light"/>
              <a:cs typeface="Calibri Light"/>
            </a:endParaRPr>
          </a:p>
          <a:p>
            <a:r>
              <a:rPr lang="sl-SI" sz="4400" b="1" dirty="0">
                <a:latin typeface="Arima" pitchFamily="2" charset="77"/>
                <a:ea typeface="Calibri Light"/>
                <a:cs typeface="Arima" pitchFamily="2" charset="77"/>
              </a:rPr>
              <a:t>ARACNE meeting /</a:t>
            </a:r>
            <a:br>
              <a:rPr lang="sl-SI" sz="4400" b="1" dirty="0">
                <a:latin typeface="Arima" pitchFamily="2" charset="77"/>
                <a:ea typeface="Calibri Light"/>
                <a:cs typeface="Arima" pitchFamily="2" charset="77"/>
              </a:rPr>
            </a:br>
            <a:r>
              <a:rPr lang="sl-SI" sz="4400" b="1" dirty="0">
                <a:latin typeface="Arima" pitchFamily="2" charset="77"/>
                <a:ea typeface="Calibri Light"/>
                <a:cs typeface="Arima" pitchFamily="2" charset="77"/>
              </a:rPr>
              <a:t> </a:t>
            </a:r>
            <a:br>
              <a:rPr lang="sl-SI" sz="4400" b="1" dirty="0">
                <a:latin typeface="Arima" pitchFamily="2" charset="77"/>
                <a:ea typeface="Calibri Light"/>
                <a:cs typeface="Arima" pitchFamily="2" charset="77"/>
              </a:rPr>
            </a:br>
            <a:r>
              <a:rPr lang="sl-SI" sz="4400" dirty="0">
                <a:latin typeface="Arima" pitchFamily="2" charset="77"/>
                <a:ea typeface="Calibri Light"/>
                <a:cs typeface="Arima" pitchFamily="2" charset="77"/>
              </a:rPr>
              <a:t>Virtual Silk Exhibition Report </a:t>
            </a:r>
            <a:br>
              <a:rPr lang="sl-SI" sz="4400" dirty="0">
                <a:latin typeface="Arima" pitchFamily="2" charset="77"/>
                <a:ea typeface="Calibri Light"/>
                <a:cs typeface="Arima" pitchFamily="2" charset="77"/>
              </a:rPr>
            </a:br>
            <a:r>
              <a:rPr lang="sl-SI" sz="4400" dirty="0">
                <a:latin typeface="Arima" pitchFamily="2" charset="77"/>
                <a:ea typeface="Calibri Light"/>
                <a:cs typeface="Arima" pitchFamily="2" charset="77"/>
              </a:rPr>
              <a:t>/ WP 2 /</a:t>
            </a:r>
            <a:r>
              <a:rPr lang="sl-SI" sz="4800" dirty="0">
                <a:latin typeface="Arima" pitchFamily="2" charset="77"/>
                <a:ea typeface="Calibri Light"/>
                <a:cs typeface="Arima" pitchFamily="2" charset="77"/>
              </a:rPr>
              <a:t> T1.4 / D 1.7 &amp; D1.8</a:t>
            </a:r>
            <a:br>
              <a:rPr lang="sl-SI" sz="4400" b="1" dirty="0">
                <a:latin typeface="Arima" pitchFamily="2" charset="77"/>
                <a:ea typeface="Calibri Light"/>
                <a:cs typeface="Arima" pitchFamily="2" charset="77"/>
              </a:rPr>
            </a:br>
            <a:br>
              <a:rPr lang="sl-SI" sz="3600" dirty="0">
                <a:latin typeface="Arima" pitchFamily="2" charset="77"/>
                <a:ea typeface="Calibri Light"/>
                <a:cs typeface="Arima" pitchFamily="2" charset="77"/>
              </a:rPr>
            </a:br>
            <a:r>
              <a:rPr lang="sl-SI" sz="2400" dirty="0">
                <a:latin typeface="Arima" pitchFamily="2" charset="77"/>
                <a:ea typeface="Calibri Light"/>
                <a:cs typeface="Arima" pitchFamily="2" charset="77"/>
              </a:rPr>
              <a:t>Padova, 16-17th February</a:t>
            </a:r>
            <a:br>
              <a:rPr lang="sl-SI" sz="3600" dirty="0">
                <a:latin typeface="Arima" pitchFamily="2" charset="77"/>
                <a:ea typeface="Calibri Light"/>
                <a:cs typeface="Arima" pitchFamily="2" charset="77"/>
              </a:rPr>
            </a:br>
            <a:br>
              <a:rPr lang="sl-SI" sz="3600" dirty="0">
                <a:latin typeface="Arima" pitchFamily="2" charset="77"/>
                <a:ea typeface="Calibri Light"/>
                <a:cs typeface="Arima" pitchFamily="2" charset="77"/>
              </a:rPr>
            </a:br>
            <a:endParaRPr lang="sl-SI" sz="3700" dirty="0">
              <a:latin typeface="Arima" pitchFamily="2" charset="77"/>
              <a:ea typeface="Calibri Light"/>
              <a:cs typeface="Ari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046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2CF96-E544-1335-A657-8DA3ABEBB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0000F-6E46-B678-19C0-CCCCA93E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0" y="0"/>
            <a:ext cx="1095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AABD9-F929-E203-5EC2-195A52939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A6115-151B-0B94-84E7-51436D94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0" y="0"/>
            <a:ext cx="10825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E469B-35A8-2D14-54C7-03F2B89D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7A8C4D-AAA4-6D7C-5B7B-0EB97120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0" t="1227" r="845" b="1149"/>
          <a:stretch>
            <a:fillRect/>
          </a:stretch>
        </p:blipFill>
        <p:spPr>
          <a:xfrm>
            <a:off x="647378" y="0"/>
            <a:ext cx="1079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6436-71DE-252A-449E-6F5AA040E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0ECED-D965-8D2E-37B5-8BA963C7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0" y="0"/>
            <a:ext cx="1075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44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8F9F-9766-5A74-9998-21ED16482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FBD0F-95CD-BF3A-AF57-E8DA16846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7" r="22541" b="15535"/>
          <a:stretch>
            <a:fillRect/>
          </a:stretch>
        </p:blipFill>
        <p:spPr>
          <a:xfrm>
            <a:off x="-1" y="1"/>
            <a:ext cx="11259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CDC6F-60BD-FFB5-EBDB-E2CE377AC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11" t="30494" r="8407" b="15535"/>
          <a:stretch>
            <a:fillRect/>
          </a:stretch>
        </p:blipFill>
        <p:spPr>
          <a:xfrm>
            <a:off x="932329" y="1863438"/>
            <a:ext cx="2206946" cy="4979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645F65-E257-716C-50C9-EEAA157C4A06}"/>
              </a:ext>
            </a:extLst>
          </p:cNvPr>
          <p:cNvSpPr/>
          <p:nvPr/>
        </p:nvSpPr>
        <p:spPr>
          <a:xfrm>
            <a:off x="11139055" y="0"/>
            <a:ext cx="1911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373EB-763E-5CD2-F79A-E6A857A019EE}"/>
              </a:ext>
            </a:extLst>
          </p:cNvPr>
          <p:cNvSpPr/>
          <p:nvPr/>
        </p:nvSpPr>
        <p:spPr>
          <a:xfrm>
            <a:off x="3051958" y="1947553"/>
            <a:ext cx="9868396" cy="489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8F778-C90C-0FBE-4456-B8C5399AAB35}"/>
              </a:ext>
            </a:extLst>
          </p:cNvPr>
          <p:cNvSpPr/>
          <p:nvPr/>
        </p:nvSpPr>
        <p:spPr>
          <a:xfrm>
            <a:off x="6697683" y="758757"/>
            <a:ext cx="4809507" cy="564205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AF6FF-C62F-B2CD-EFC4-226DBCD6F2A9}"/>
              </a:ext>
            </a:extLst>
          </p:cNvPr>
          <p:cNvCxnSpPr/>
          <p:nvPr/>
        </p:nvCxnSpPr>
        <p:spPr>
          <a:xfrm flipH="1">
            <a:off x="5943600" y="1322962"/>
            <a:ext cx="754083" cy="5544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3BAF78-4B7B-16A9-7D72-C60C6D8EC821}"/>
              </a:ext>
            </a:extLst>
          </p:cNvPr>
          <p:cNvSpPr txBox="1"/>
          <p:nvPr/>
        </p:nvSpPr>
        <p:spPr>
          <a:xfrm>
            <a:off x="7119257" y="872238"/>
            <a:ext cx="654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b="1" dirty="0">
                <a:latin typeface="Calibri Light"/>
                <a:cs typeface="Arial"/>
              </a:rPr>
              <a:t>M35</a:t>
            </a:r>
            <a:r>
              <a:rPr lang="en-GB" sz="1800" dirty="0">
                <a:latin typeface="Calibri Light"/>
                <a:cs typeface="Arial"/>
              </a:rPr>
              <a:t> (D1.8, Silk narrative catalogue v2.0) </a:t>
            </a:r>
            <a:endParaRPr lang="sl-SI" sz="1800" dirty="0">
              <a:solidFill>
                <a:srgbClr val="808080"/>
              </a:solidFill>
              <a:latin typeface="Calibri Light"/>
              <a:ea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98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572E-CBB5-569E-65FC-6D7502701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slov 2">
            <a:extLst>
              <a:ext uri="{FF2B5EF4-FFF2-40B4-BE49-F238E27FC236}">
                <a16:creationId xmlns:a16="http://schemas.microsoft.com/office/drawing/2014/main" id="{4E98E71C-0D45-8102-3D97-F3BADDF06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382" y="1382523"/>
            <a:ext cx="8893879" cy="2159124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GB" sz="1800" b="1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ITALY</a:t>
            </a:r>
            <a:endParaRPr lang="en-SI" sz="1800" b="1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Consiglio per la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ricerca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in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agricoltura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e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l’analisi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dell’economia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agraria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(CREA)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Current Scenario of Silkworm Rearing.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Atelier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Treesure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Fondazione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Setificio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Museo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ebraico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 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b="1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BULGARIA</a:t>
            </a:r>
            <a:endParaRPr lang="en-SI" sz="1800" b="1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Nauchen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Tsentar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po </a:t>
            </a: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Bubarstvo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ƒ_âAt"/>
              </a:rPr>
              <a:t> Vratsa, Bulgaria (SCS)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Museum of the Textile Industry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National Agricultural Museum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Svila Silk Company - Svila JSC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800" kern="0" dirty="0" err="1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Koynare</a:t>
            </a:r>
            <a:r>
              <a:rPr lang="en-GB" sz="1800" kern="0" dirty="0">
                <a:solidFill>
                  <a:srgbClr val="414142"/>
                </a:solidFill>
                <a:latin typeface="Encode Sans Expanded Expande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sericulture farm</a:t>
            </a:r>
            <a:endParaRPr lang="en-SI" sz="1800" kern="100" dirty="0">
              <a:latin typeface="Encode Sans Expanded Expande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7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B2166-5917-2B16-C758-384B0B22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slov 2">
            <a:extLst>
              <a:ext uri="{FF2B5EF4-FFF2-40B4-BE49-F238E27FC236}">
                <a16:creationId xmlns:a16="http://schemas.microsoft.com/office/drawing/2014/main" id="{C2DE5FA0-643D-834C-8F0D-4EB164DA4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382" y="1382523"/>
            <a:ext cx="8893879" cy="2159124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GB" sz="1800" b="1" dirty="0">
                <a:latin typeface="Encode Sans Expanded Expanded" pitchFamily="2" charset="77"/>
              </a:rPr>
              <a:t>GREECE</a:t>
            </a:r>
            <a:endParaRPr lang="en-SI" sz="1800" b="1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Ancient </a:t>
            </a:r>
            <a:r>
              <a:rPr lang="en-GB" sz="1800" dirty="0" err="1">
                <a:latin typeface="Encode Sans Expanded Expanded" pitchFamily="2" charset="77"/>
              </a:rPr>
              <a:t>greek</a:t>
            </a:r>
            <a:r>
              <a:rPr lang="en-GB" sz="1800" dirty="0">
                <a:latin typeface="Encode Sans Expanded Expanded" pitchFamily="2" charset="77"/>
              </a:rPr>
              <a:t> scarves </a:t>
            </a:r>
            <a:r>
              <a:rPr lang="en-GB" sz="1800" dirty="0" err="1">
                <a:latin typeface="Encode Sans Expanded Expanded" pitchFamily="2" charset="77"/>
              </a:rPr>
              <a:t>Soufli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 err="1">
                <a:latin typeface="Encode Sans Expanded Expanded" pitchFamily="2" charset="77"/>
              </a:rPr>
              <a:t>Bourouliti</a:t>
            </a:r>
            <a:r>
              <a:rPr lang="en-GB" sz="1800" dirty="0">
                <a:latin typeface="Encode Sans Expanded Expanded" pitchFamily="2" charset="77"/>
              </a:rPr>
              <a:t> Silk Handicrafts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Silk Museum of </a:t>
            </a:r>
            <a:r>
              <a:rPr lang="en-GB" sz="1800" dirty="0" err="1">
                <a:latin typeface="Encode Sans Expanded Expanded" pitchFamily="2" charset="77"/>
              </a:rPr>
              <a:t>Soufli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 err="1">
                <a:latin typeface="Encode Sans Expanded Expanded" pitchFamily="2" charset="77"/>
              </a:rPr>
              <a:t>Tsiakiris</a:t>
            </a:r>
            <a:r>
              <a:rPr lang="en-GB" sz="1800" dirty="0">
                <a:latin typeface="Encode Sans Expanded Expanded" pitchFamily="2" charset="77"/>
              </a:rPr>
              <a:t> Silk House and the Art of Silk Museum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Silk Line Mouchtaridis Ath. S.A.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 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b="1" dirty="0">
                <a:latin typeface="Encode Sans Expanded Expanded" pitchFamily="2" charset="77"/>
              </a:rPr>
              <a:t>GEORGIA</a:t>
            </a:r>
            <a:endParaRPr lang="en-SI" sz="1800" b="1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The State Silk Museum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Georgian Textile Group (GTG)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Agricultural Scientific Research </a:t>
            </a:r>
            <a:r>
              <a:rPr lang="en-GB" sz="1800" dirty="0" err="1">
                <a:latin typeface="Encode Sans Expanded Expanded" pitchFamily="2" charset="77"/>
              </a:rPr>
              <a:t>Center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The Sericulture Laboratory of the Agricultural University of Georgia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The Georgian Silk Association (GSA) and Lamara </a:t>
            </a:r>
            <a:r>
              <a:rPr lang="en-GB" sz="1800" dirty="0" err="1">
                <a:latin typeface="Encode Sans Expanded Expanded" pitchFamily="2" charset="77"/>
              </a:rPr>
              <a:t>Bezhashvili</a:t>
            </a:r>
            <a:endParaRPr lang="en-SI" sz="1800" dirty="0">
              <a:latin typeface="Encode Sans Expanded Expanded" pitchFamily="2" charset="77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76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0C84B-4F23-163A-1E72-5DE35C731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slov 2">
            <a:extLst>
              <a:ext uri="{FF2B5EF4-FFF2-40B4-BE49-F238E27FC236}">
                <a16:creationId xmlns:a16="http://schemas.microsoft.com/office/drawing/2014/main" id="{16BD06DC-E5EB-37EF-736E-FA7CBF523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382" y="1382523"/>
            <a:ext cx="10101356" cy="2159124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GB" sz="1800" b="1" dirty="0">
                <a:latin typeface="Encode Sans Expanded Expanded" pitchFamily="2" charset="77"/>
              </a:rPr>
              <a:t>FRANCE</a:t>
            </a:r>
            <a:endParaRPr lang="en-SI" sz="1800" b="1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Maison Rouge - </a:t>
            </a:r>
            <a:r>
              <a:rPr lang="en-GB" sz="1800" dirty="0" err="1">
                <a:latin typeface="Encode Sans Expanded Expanded" pitchFamily="2" charset="77"/>
              </a:rPr>
              <a:t>Musée</a:t>
            </a:r>
            <a:r>
              <a:rPr lang="en-GB" sz="1800" dirty="0">
                <a:latin typeface="Encode Sans Expanded Expanded" pitchFamily="2" charset="77"/>
              </a:rPr>
              <a:t> des </a:t>
            </a:r>
            <a:r>
              <a:rPr lang="en-GB" sz="1800" dirty="0" err="1">
                <a:latin typeface="Encode Sans Expanded Expanded" pitchFamily="2" charset="77"/>
              </a:rPr>
              <a:t>Vallées</a:t>
            </a:r>
            <a:r>
              <a:rPr lang="en-GB" sz="1800" dirty="0">
                <a:latin typeface="Encode Sans Expanded Expanded" pitchFamily="2" charset="77"/>
              </a:rPr>
              <a:t> </a:t>
            </a:r>
            <a:r>
              <a:rPr lang="en-GB" sz="1800" dirty="0" err="1">
                <a:latin typeface="Encode Sans Expanded Expanded" pitchFamily="2" charset="77"/>
              </a:rPr>
              <a:t>Cévenoles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 err="1">
                <a:latin typeface="Encode Sans Expanded Expanded" pitchFamily="2" charset="77"/>
              </a:rPr>
              <a:t>Musée</a:t>
            </a:r>
            <a:r>
              <a:rPr lang="en-GB" sz="1800" dirty="0">
                <a:latin typeface="Encode Sans Expanded Expanded" pitchFamily="2" charset="77"/>
              </a:rPr>
              <a:t> vivant du Ver à </a:t>
            </a:r>
            <a:r>
              <a:rPr lang="en-GB" sz="1800" dirty="0" err="1">
                <a:latin typeface="Encode Sans Expanded Expanded" pitchFamily="2" charset="77"/>
              </a:rPr>
              <a:t>Soie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 err="1">
                <a:latin typeface="Encode Sans Expanded Expanded" pitchFamily="2" charset="77"/>
              </a:rPr>
              <a:t>Musées</a:t>
            </a:r>
            <a:r>
              <a:rPr lang="en-GB" sz="1800" dirty="0">
                <a:latin typeface="Encode Sans Expanded Expanded" pitchFamily="2" charset="77"/>
              </a:rPr>
              <a:t> de Charlieu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Silk Museum of </a:t>
            </a:r>
            <a:r>
              <a:rPr lang="en-GB" sz="1800" dirty="0" err="1">
                <a:latin typeface="Encode Sans Expanded Expanded" pitchFamily="2" charset="77"/>
              </a:rPr>
              <a:t>Taulignan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 err="1">
                <a:latin typeface="Encode Sans Expanded Expanded" pitchFamily="2" charset="77"/>
              </a:rPr>
              <a:t>Soierie</a:t>
            </a:r>
            <a:r>
              <a:rPr lang="en-GB" sz="1800" dirty="0">
                <a:latin typeface="Encode Sans Expanded Expanded" pitchFamily="2" charset="77"/>
              </a:rPr>
              <a:t> </a:t>
            </a:r>
            <a:r>
              <a:rPr lang="en-GB" sz="1800" dirty="0" err="1">
                <a:latin typeface="Encode Sans Expanded Expanded" pitchFamily="2" charset="77"/>
              </a:rPr>
              <a:t>Vivante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 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b="1" dirty="0">
                <a:latin typeface="Encode Sans Expanded Expanded" pitchFamily="2" charset="77"/>
              </a:rPr>
              <a:t>SPAIN</a:t>
            </a:r>
            <a:endParaRPr lang="en-SI" sz="1800" b="1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Instituto </a:t>
            </a:r>
            <a:r>
              <a:rPr lang="en-GB" sz="1800" dirty="0" err="1">
                <a:latin typeface="Encode Sans Expanded Expanded" pitchFamily="2" charset="77"/>
              </a:rPr>
              <a:t>Murciano</a:t>
            </a:r>
            <a:r>
              <a:rPr lang="en-GB" sz="1800" dirty="0">
                <a:latin typeface="Encode Sans Expanded Expanded" pitchFamily="2" charset="77"/>
              </a:rPr>
              <a:t> de </a:t>
            </a:r>
            <a:r>
              <a:rPr lang="en-GB" sz="1800" dirty="0" err="1">
                <a:latin typeface="Encode Sans Expanded Expanded" pitchFamily="2" charset="77"/>
              </a:rPr>
              <a:t>Investigación</a:t>
            </a:r>
            <a:r>
              <a:rPr lang="en-GB" sz="1800" dirty="0">
                <a:latin typeface="Encode Sans Expanded Expanded" pitchFamily="2" charset="77"/>
              </a:rPr>
              <a:t> y Desarrollo </a:t>
            </a:r>
            <a:r>
              <a:rPr lang="en-GB" sz="1800" dirty="0" err="1">
                <a:latin typeface="Encode Sans Expanded Expanded" pitchFamily="2" charset="77"/>
              </a:rPr>
              <a:t>Agrario</a:t>
            </a:r>
            <a:r>
              <a:rPr lang="en-GB" sz="1800" dirty="0">
                <a:latin typeface="Encode Sans Expanded Expanded" pitchFamily="2" charset="77"/>
              </a:rPr>
              <a:t> y </a:t>
            </a:r>
            <a:r>
              <a:rPr lang="en-GB" sz="1800" dirty="0" err="1">
                <a:latin typeface="Encode Sans Expanded Expanded" pitchFamily="2" charset="77"/>
              </a:rPr>
              <a:t>Medioambiental</a:t>
            </a:r>
            <a:r>
              <a:rPr lang="en-GB" sz="1800" dirty="0">
                <a:latin typeface="Encode Sans Expanded Expanded" pitchFamily="2" charset="77"/>
              </a:rPr>
              <a:t> (IMIDA)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Colegio del Arte Mayor de la Seda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Las </a:t>
            </a:r>
            <a:r>
              <a:rPr lang="en-GB" sz="1800" dirty="0" err="1">
                <a:latin typeface="Encode Sans Expanded Expanded" pitchFamily="2" charset="77"/>
              </a:rPr>
              <a:t>Hilanderas</a:t>
            </a:r>
            <a:r>
              <a:rPr lang="en-GB" sz="1800" dirty="0">
                <a:latin typeface="Encode Sans Expanded Expanded" pitchFamily="2" charset="77"/>
              </a:rPr>
              <a:t> Museum – Workshop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Murcia Silk Station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Textile Museum and Documentation Centre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 </a:t>
            </a:r>
            <a:endParaRPr lang="en-SI" sz="1800" dirty="0">
              <a:latin typeface="Encode Sans Expanded Expanded" pitchFamily="2" charset="77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603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598CB-A5CF-AC4C-09B5-F950B529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slov 2">
            <a:extLst>
              <a:ext uri="{FF2B5EF4-FFF2-40B4-BE49-F238E27FC236}">
                <a16:creationId xmlns:a16="http://schemas.microsoft.com/office/drawing/2014/main" id="{14E4CA45-CCE4-0312-BAFE-30CD614B6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382" y="1382523"/>
            <a:ext cx="10101356" cy="2159124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GB" sz="1800" b="1" dirty="0">
                <a:latin typeface="Encode Sans Expanded Expanded" pitchFamily="2" charset="77"/>
              </a:rPr>
              <a:t>SLOVENIA</a:t>
            </a:r>
            <a:endParaRPr lang="en-SI" sz="1800" b="1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The University of Maribor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Heritage Science Lab Ljubljana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Ecclesiastical Silk Liturgical Heritage Institutions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The Regional Museum of </a:t>
            </a:r>
            <a:r>
              <a:rPr lang="en-GB" sz="1800" dirty="0" err="1">
                <a:latin typeface="Encode Sans Expanded Expanded" pitchFamily="2" charset="77"/>
              </a:rPr>
              <a:t>Ptuj-Ormož</a:t>
            </a:r>
            <a:r>
              <a:rPr lang="en-GB" sz="1800" dirty="0">
                <a:latin typeface="Encode Sans Expanded Expanded" pitchFamily="2" charset="77"/>
              </a:rPr>
              <a:t> and The Maribor Regional Museum</a:t>
            </a:r>
            <a:endParaRPr lang="en-SI" sz="1800" dirty="0">
              <a:latin typeface="Encode Sans Expanded Expanded" pitchFamily="2" charset="77"/>
            </a:endParaRPr>
          </a:p>
          <a:p>
            <a:pPr>
              <a:lnSpc>
                <a:spcPct val="114000"/>
              </a:lnSpc>
            </a:pPr>
            <a:r>
              <a:rPr lang="en-GB" sz="1800" dirty="0">
                <a:latin typeface="Encode Sans Expanded Expanded" pitchFamily="2" charset="77"/>
              </a:rPr>
              <a:t>Slovenian </a:t>
            </a:r>
            <a:r>
              <a:rPr lang="en-GB" sz="1800" dirty="0" err="1">
                <a:latin typeface="Encode Sans Expanded Expanded" pitchFamily="2" charset="77"/>
              </a:rPr>
              <a:t>Rearers</a:t>
            </a:r>
            <a:r>
              <a:rPr lang="en-GB" sz="1800" dirty="0">
                <a:latin typeface="Encode Sans Expanded Expanded" pitchFamily="2" charset="77"/>
              </a:rPr>
              <a:t> and Silk Craftsmen</a:t>
            </a:r>
            <a:endParaRPr lang="en-SI" sz="1800" dirty="0">
              <a:latin typeface="Encode Sans Expanded Expanded" pitchFamily="2" charset="77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24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A155-744F-6931-5AF0-C928E8E95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D415AA-9701-9B76-33A6-12C361F3A6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A8E86-5D00-B566-2714-A6C20F78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14" y="0"/>
            <a:ext cx="10775397" cy="686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6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DA9DD-B336-3159-24F1-3B3B3E8BF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0D3872-E609-26FE-3FB4-B05297FF5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228" y="1973697"/>
            <a:ext cx="10272000" cy="426800"/>
          </a:xfrm>
        </p:spPr>
        <p:txBody>
          <a:bodyPr/>
          <a:lstStyle/>
          <a:p>
            <a:pPr algn="l"/>
            <a:endParaRPr lang="sl" sz="1600" dirty="0">
              <a:ea typeface="Calibri Light"/>
              <a:cs typeface="Calibri Light"/>
            </a:endParaRPr>
          </a:p>
          <a:p>
            <a:pPr algn="l"/>
            <a:r>
              <a:rPr lang="sl-SI" sz="3600" dirty="0">
                <a:latin typeface="Arima" pitchFamily="2" charset="77"/>
                <a:ea typeface="Calibri Light"/>
                <a:cs typeface="Arima" pitchFamily="2" charset="77"/>
              </a:rPr>
              <a:t>Silk narrative catalogue </a:t>
            </a:r>
            <a:br>
              <a:rPr lang="sl-SI" sz="3600" dirty="0">
                <a:latin typeface="Arima" pitchFamily="2" charset="77"/>
                <a:ea typeface="Calibri Light"/>
                <a:cs typeface="Arima" pitchFamily="2" charset="77"/>
              </a:rPr>
            </a:br>
            <a:r>
              <a:rPr lang="sl-SI" sz="3600" dirty="0">
                <a:latin typeface="Arima" pitchFamily="2" charset="77"/>
                <a:ea typeface="Calibri Light"/>
                <a:cs typeface="Arima" pitchFamily="2" charset="77"/>
              </a:rPr>
              <a:t>/ WP1 /</a:t>
            </a:r>
            <a:r>
              <a:rPr lang="sl-SI" sz="3700" dirty="0">
                <a:latin typeface="Arima" pitchFamily="2" charset="77"/>
                <a:ea typeface="Calibri Light"/>
                <a:cs typeface="Arima" pitchFamily="2" charset="77"/>
              </a:rPr>
              <a:t> T1.4 / D 1.7 &amp; D1.8</a:t>
            </a:r>
          </a:p>
        </p:txBody>
      </p:sp>
      <p:sp>
        <p:nvSpPr>
          <p:cNvPr id="6" name="Podnaslov 2">
            <a:extLst>
              <a:ext uri="{FF2B5EF4-FFF2-40B4-BE49-F238E27FC236}">
                <a16:creationId xmlns:a16="http://schemas.microsoft.com/office/drawing/2014/main" id="{EB7A1BBB-33E9-B45F-312D-CF918FD74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7228" y="2953416"/>
            <a:ext cx="6338249" cy="2159124"/>
          </a:xfrm>
        </p:spPr>
        <p:txBody>
          <a:bodyPr/>
          <a:lstStyle/>
          <a:p>
            <a:r>
              <a:rPr lang="sl-SI" sz="1800" dirty="0">
                <a:solidFill>
                  <a:srgbClr val="0D0D0D"/>
                </a:solidFill>
                <a:latin typeface="Encode Sans Expanded Expanded" pitchFamily="2" charset="77"/>
                <a:cs typeface="Calibri Light"/>
              </a:rPr>
              <a:t>The catalog spans approximately 218 pages</a:t>
            </a:r>
            <a:r>
              <a:rPr lang="sl-SI" sz="1850" dirty="0">
                <a:latin typeface="Encode Sans Expanded Expanded" pitchFamily="2" charset="77"/>
                <a:cs typeface="Calibri Light"/>
              </a:rPr>
              <a:t>:</a:t>
            </a:r>
          </a:p>
          <a:p>
            <a:endParaRPr lang="en-GB" sz="1800" b="1" dirty="0">
              <a:latin typeface="Encode Sans Expanded Expanded" pitchFamily="2" charset="77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800" b="1" dirty="0">
                <a:latin typeface="Encode Sans Expanded Expanded" pitchFamily="2" charset="77"/>
                <a:cs typeface="Arial"/>
              </a:rPr>
              <a:t>M12</a:t>
            </a:r>
            <a:r>
              <a:rPr lang="en-GB" sz="1800" dirty="0">
                <a:latin typeface="Encode Sans Expanded Expanded" pitchFamily="2" charset="77"/>
                <a:cs typeface="Arial"/>
              </a:rPr>
              <a:t> (D1.7, Silk narrative catalogue v1.0) </a:t>
            </a:r>
            <a:endParaRPr lang="sl-SI" sz="1800" dirty="0">
              <a:solidFill>
                <a:srgbClr val="808080"/>
              </a:solidFill>
              <a:latin typeface="Encode Sans Expanded Expanded" pitchFamily="2" charset="77"/>
              <a:ea typeface="Calibri Ligh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800" b="1" dirty="0">
                <a:latin typeface="Encode Sans Expanded Expanded" pitchFamily="2" charset="77"/>
                <a:cs typeface="Arial"/>
              </a:rPr>
              <a:t>M35</a:t>
            </a:r>
            <a:r>
              <a:rPr lang="en-GB" sz="1800" dirty="0">
                <a:latin typeface="Encode Sans Expanded Expanded" pitchFamily="2" charset="77"/>
                <a:cs typeface="Arial"/>
              </a:rPr>
              <a:t> (D1.8, Silk narrative catalogue v2.0)</a:t>
            </a:r>
            <a:endParaRPr lang="en-GB" sz="1800" dirty="0">
              <a:solidFill>
                <a:srgbClr val="000000"/>
              </a:solidFill>
              <a:latin typeface="Encode Sans Expanded Expanded" pitchFamily="2" charset="77"/>
              <a:ea typeface="Calibri Light"/>
              <a:cs typeface="Arial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5F10C-AAE1-13AA-EEAF-774E6829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4065" cy="65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0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9D70C-1903-EB3C-60E9-60128FC34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slov 2">
            <a:extLst>
              <a:ext uri="{FF2B5EF4-FFF2-40B4-BE49-F238E27FC236}">
                <a16:creationId xmlns:a16="http://schemas.microsoft.com/office/drawing/2014/main" id="{35829B3E-DD90-25D4-73E7-4A7D78EA0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79" y="3255386"/>
            <a:ext cx="10405242" cy="2159124"/>
          </a:xfrm>
        </p:spPr>
        <p:txBody>
          <a:bodyPr/>
          <a:lstStyle/>
          <a:p>
            <a:r>
              <a:rPr lang="en-GB" sz="2800" u="sng" dirty="0">
                <a:latin typeface="Arima" pitchFamily="2" charset="77"/>
                <a:cs typeface="Arima" pitchFamily="2" charset="77"/>
                <a:hlinkClick r:id="rId2" tooltip="ARACNe catalogue"/>
              </a:rPr>
              <a:t>https://medijske.um.si/aracne/flipbook/catalog-silk-unveiled/</a:t>
            </a:r>
            <a:endParaRPr lang="en-SI" sz="2800" dirty="0">
              <a:latin typeface="Arima" pitchFamily="2" charset="77"/>
              <a:cs typeface="Arima" pitchFamily="2" charset="77"/>
              <a:hlinkClick r:id="rId2" tooltip="ARACNe catalogue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  <a:hlinkClick r:id="rId2" tooltip="ARACNe catalogue"/>
            </a:endParaRPr>
          </a:p>
        </p:txBody>
      </p:sp>
    </p:spTree>
    <p:extLst>
      <p:ext uri="{BB962C8B-B14F-4D97-AF65-F5344CB8AC3E}">
        <p14:creationId xmlns:p14="http://schemas.microsoft.com/office/powerpoint/2010/main" val="245442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4261-48FC-6A50-5B7E-B3B5BCE70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slov 2">
            <a:extLst>
              <a:ext uri="{FF2B5EF4-FFF2-40B4-BE49-F238E27FC236}">
                <a16:creationId xmlns:a16="http://schemas.microsoft.com/office/drawing/2014/main" id="{1EF8A60C-8268-5ADF-ABD7-8DD91EA73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3938" y="3129262"/>
            <a:ext cx="5259725" cy="2159124"/>
          </a:xfrm>
        </p:spPr>
        <p:txBody>
          <a:bodyPr/>
          <a:lstStyle/>
          <a:p>
            <a:r>
              <a:rPr lang="sl-SI" sz="4000" dirty="0">
                <a:solidFill>
                  <a:srgbClr val="0D0D0D"/>
                </a:solidFill>
                <a:latin typeface="Arima" pitchFamily="2" charset="77"/>
                <a:cs typeface="Arima" pitchFamily="2" charset="77"/>
              </a:rPr>
              <a:t>Thank You!</a:t>
            </a:r>
            <a:endParaRPr lang="en-GB" sz="4000" dirty="0">
              <a:solidFill>
                <a:srgbClr val="000000"/>
              </a:solidFill>
              <a:latin typeface="Arima" pitchFamily="2" charset="77"/>
              <a:ea typeface="Calibri Light"/>
              <a:cs typeface="Arima" pitchFamily="2" charset="77"/>
            </a:endParaRPr>
          </a:p>
          <a:p>
            <a:pPr>
              <a:buFont typeface="Arial"/>
              <a:buChar char="•"/>
            </a:pPr>
            <a:endParaRPr lang="sl-SI" sz="1800" dirty="0">
              <a:solidFill>
                <a:srgbClr val="80808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09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BEB8D-D46C-728D-AB73-D5FA645E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7" r="22541" b="15535"/>
          <a:stretch>
            <a:fillRect/>
          </a:stretch>
        </p:blipFill>
        <p:spPr>
          <a:xfrm>
            <a:off x="-1" y="1"/>
            <a:ext cx="1125967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2CFE81-44BD-AC8A-611A-05983D36139C}"/>
              </a:ext>
            </a:extLst>
          </p:cNvPr>
          <p:cNvSpPr>
            <a:spLocks/>
          </p:cNvSpPr>
          <p:nvPr/>
        </p:nvSpPr>
        <p:spPr>
          <a:xfrm>
            <a:off x="11139055" y="0"/>
            <a:ext cx="1911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210CB-123B-F181-4F7D-FCCE56E4ADB8}"/>
              </a:ext>
            </a:extLst>
          </p:cNvPr>
          <p:cNvSpPr txBox="1"/>
          <p:nvPr/>
        </p:nvSpPr>
        <p:spPr>
          <a:xfrm>
            <a:off x="7119257" y="872238"/>
            <a:ext cx="654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b="1" dirty="0">
                <a:latin typeface="Calibri Light"/>
                <a:cs typeface="Arial"/>
              </a:rPr>
              <a:t>M12</a:t>
            </a:r>
            <a:r>
              <a:rPr lang="en-GB" sz="1800" dirty="0">
                <a:latin typeface="Calibri Light"/>
                <a:cs typeface="Arial"/>
              </a:rPr>
              <a:t> (D1.7, Silk narrative catalogue v1.0) </a:t>
            </a:r>
            <a:endParaRPr lang="sl-SI" sz="1800" dirty="0">
              <a:solidFill>
                <a:srgbClr val="808080"/>
              </a:solidFill>
              <a:latin typeface="Calibri Light"/>
              <a:ea typeface="Calibri Light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2F3778-BFEE-4687-33D9-FE6DF8AA5314}"/>
              </a:ext>
            </a:extLst>
          </p:cNvPr>
          <p:cNvSpPr/>
          <p:nvPr/>
        </p:nvSpPr>
        <p:spPr>
          <a:xfrm>
            <a:off x="6697683" y="758757"/>
            <a:ext cx="4809507" cy="564205"/>
          </a:xfrm>
          <a:prstGeom prst="rect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CB7505-0EFD-FE78-0D8F-8BC3F074DF24}"/>
              </a:ext>
            </a:extLst>
          </p:cNvPr>
          <p:cNvCxnSpPr/>
          <p:nvPr/>
        </p:nvCxnSpPr>
        <p:spPr>
          <a:xfrm flipH="1">
            <a:off x="5943600" y="1322962"/>
            <a:ext cx="754083" cy="5544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02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1974-156A-3723-1090-632D21DD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2B3E04-1558-0823-B1E2-31333E0A9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6394" y="428625"/>
            <a:ext cx="10845445" cy="68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2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AD0C5-1231-BC93-D792-90555E76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2B3FB-CA27-3681-2464-FB4CDDD3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718" y="-381519"/>
            <a:ext cx="10752358" cy="68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0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6D3CF-A947-2478-195A-67EB8969E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FA598-B330-30A5-0C7A-969D8B97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2" y="18530"/>
            <a:ext cx="10743129" cy="683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26A22-1138-FBCC-A252-F2B6CCE37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D3D1F-4F4B-43FC-E626-F4B0793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2" y="-4916"/>
            <a:ext cx="10801988" cy="68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58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EAED3-590C-531E-84C9-7DF451DEE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90E258-7C68-B8CE-CA8B-0738D8D5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1" y="0"/>
            <a:ext cx="1081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9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C8867-BDF6-1935-306A-4284A80B5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83070-5DA8-A690-912F-3D0842DF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91" y="0"/>
            <a:ext cx="1084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2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311</Words>
  <Application>Microsoft Office PowerPoint</Application>
  <PresentationFormat>Widescreen</PresentationFormat>
  <Paragraphs>60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Arima</vt:lpstr>
      <vt:lpstr>Calibri</vt:lpstr>
      <vt:lpstr>Calibri Light</vt:lpstr>
      <vt:lpstr>Encode Sans Expanded Expanded</vt:lpstr>
      <vt:lpstr>Office Theme</vt:lpstr>
      <vt:lpstr> ARACNE meeting /   Virtual Silk Exhibition Report  / WP 2 / T1.4 / D 1.7 &amp; D1.8  Padova, 16-17th February  </vt:lpstr>
      <vt:lpstr> Silk narrative catalogue  / WP1 / T1.4 / D 1.7 &amp; D1.8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Senekovič</dc:creator>
  <cp:lastModifiedBy>Saviane, Alessio (CREA-AA)</cp:lastModifiedBy>
  <cp:revision>243</cp:revision>
  <dcterms:created xsi:type="dcterms:W3CDTF">2024-02-13T06:43:38Z</dcterms:created>
  <dcterms:modified xsi:type="dcterms:W3CDTF">2026-02-25T06:44:52Z</dcterms:modified>
</cp:coreProperties>
</file>